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</p:sldIdLst>
  <p:sldSz cy="5670550" cx="10080625"/>
  <p:notesSz cx="7772400" cy="100584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22" roundtripDataSignature="AMtx7mhMJwCkthC5t57UeXWsiwj7VRBhe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11" Type="http://schemas.openxmlformats.org/officeDocument/2006/relationships/slide" Target="slides/slide7.xml"/><Relationship Id="rId22" Type="http://customschemas.google.com/relationships/presentationmetadata" Target="metadata"/><Relationship Id="rId10" Type="http://schemas.openxmlformats.org/officeDocument/2006/relationships/slide" Target="slides/slide6.xml"/><Relationship Id="rId21" Type="http://schemas.openxmlformats.org/officeDocument/2006/relationships/slide" Target="slides/slide17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6" Type="http://schemas.openxmlformats.org/officeDocument/2006/relationships/slide" Target="slides/slide2.xml"/><Relationship Id="rId18" Type="http://schemas.openxmlformats.org/officeDocument/2006/relationships/slide" Target="slides/slide14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:notes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8" name="Google Shape;58;p1:notes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4:notes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14:notes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5:notes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15:notes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6:notes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16:notes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13:notes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93" name="Google Shape;293;p13:notes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8:notes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14" name="Google Shape;314;p18:notes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19:notes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21" name="Google Shape;321;p19:notes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20:notes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38" name="Google Shape;338;p20:notes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1:notes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46" name="Google Shape;346;p21:notes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3:notes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8" name="Google Shape;68;p3:notes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4:notes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5" name="Google Shape;85;p4:notes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5:notes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2" name="Google Shape;102;p5:notes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6:notes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6:notes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7:notes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5" name="Google Shape;185;p7:notes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8:notes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8:notes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9:notes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20" name="Google Shape;220;p9:notes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0:notes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31" name="Google Shape;231;p10:notes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34"/>
          <p:cNvSpPr txBox="1"/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34"/>
          <p:cNvSpPr txBox="1"/>
          <p:nvPr>
            <p:ph idx="1" type="body"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34"/>
          <p:cNvSpPr txBox="1"/>
          <p:nvPr>
            <p:ph idx="2"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35"/>
          <p:cNvSpPr txBox="1"/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35"/>
          <p:cNvSpPr txBox="1"/>
          <p:nvPr>
            <p:ph idx="1"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35"/>
          <p:cNvSpPr txBox="1"/>
          <p:nvPr>
            <p:ph idx="2"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35"/>
          <p:cNvSpPr txBox="1"/>
          <p:nvPr>
            <p:ph idx="3"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35"/>
          <p:cNvSpPr txBox="1"/>
          <p:nvPr>
            <p:ph idx="4"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6"/>
          <p:cNvSpPr txBox="1"/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36"/>
          <p:cNvSpPr txBox="1"/>
          <p:nvPr>
            <p:ph idx="1" type="body"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36"/>
          <p:cNvSpPr txBox="1"/>
          <p:nvPr>
            <p:ph idx="2" type="body"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36"/>
          <p:cNvSpPr txBox="1"/>
          <p:nvPr>
            <p:ph idx="3" type="body"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36"/>
          <p:cNvSpPr txBox="1"/>
          <p:nvPr>
            <p:ph idx="4" type="body"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36"/>
          <p:cNvSpPr txBox="1"/>
          <p:nvPr>
            <p:ph idx="5" type="body"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36"/>
          <p:cNvSpPr txBox="1"/>
          <p:nvPr>
            <p:ph idx="6" type="body"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6"/>
          <p:cNvSpPr txBox="1"/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" name="Google Shape;11;p26"/>
          <p:cNvSpPr txBox="1"/>
          <p:nvPr>
            <p:ph idx="1"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7"/>
          <p:cNvSpPr txBox="1"/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27"/>
          <p:cNvSpPr txBox="1"/>
          <p:nvPr>
            <p:ph idx="1"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8"/>
          <p:cNvSpPr txBox="1"/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8"/>
          <p:cNvSpPr txBox="1"/>
          <p:nvPr>
            <p:ph idx="1"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28"/>
          <p:cNvSpPr txBox="1"/>
          <p:nvPr>
            <p:ph idx="2"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29"/>
          <p:cNvSpPr txBox="1"/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0"/>
          <p:cNvSpPr txBox="1"/>
          <p:nvPr>
            <p:ph idx="1"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1"/>
          <p:cNvSpPr txBox="1"/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31"/>
          <p:cNvSpPr txBox="1"/>
          <p:nvPr>
            <p:ph idx="1"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31"/>
          <p:cNvSpPr txBox="1"/>
          <p:nvPr>
            <p:ph idx="2"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31"/>
          <p:cNvSpPr txBox="1"/>
          <p:nvPr>
            <p:ph idx="3"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2"/>
          <p:cNvSpPr txBox="1"/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32"/>
          <p:cNvSpPr txBox="1"/>
          <p:nvPr>
            <p:ph idx="1"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32"/>
          <p:cNvSpPr txBox="1"/>
          <p:nvPr>
            <p:ph idx="2"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32"/>
          <p:cNvSpPr txBox="1"/>
          <p:nvPr>
            <p:ph idx="3"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33"/>
          <p:cNvSpPr txBox="1"/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33"/>
          <p:cNvSpPr txBox="1"/>
          <p:nvPr>
            <p:ph idx="1"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33"/>
          <p:cNvSpPr txBox="1"/>
          <p:nvPr>
            <p:ph idx="2"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33"/>
          <p:cNvSpPr txBox="1"/>
          <p:nvPr>
            <p:ph idx="3"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2"/>
          <p:cNvSpPr txBox="1"/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22"/>
          <p:cNvSpPr txBox="1"/>
          <p:nvPr>
            <p:ph idx="1"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0.png"/><Relationship Id="rId4" Type="http://schemas.openxmlformats.org/officeDocument/2006/relationships/image" Target="../media/image35.png"/><Relationship Id="rId9" Type="http://schemas.openxmlformats.org/officeDocument/2006/relationships/image" Target="../media/image31.png"/><Relationship Id="rId5" Type="http://schemas.openxmlformats.org/officeDocument/2006/relationships/image" Target="../media/image22.png"/><Relationship Id="rId6" Type="http://schemas.openxmlformats.org/officeDocument/2006/relationships/image" Target="../media/image29.png"/><Relationship Id="rId7" Type="http://schemas.openxmlformats.org/officeDocument/2006/relationships/image" Target="../media/image24.png"/><Relationship Id="rId8" Type="http://schemas.openxmlformats.org/officeDocument/2006/relationships/image" Target="../media/image2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2.png"/><Relationship Id="rId4" Type="http://schemas.openxmlformats.org/officeDocument/2006/relationships/image" Target="../media/image41.png"/><Relationship Id="rId5" Type="http://schemas.openxmlformats.org/officeDocument/2006/relationships/image" Target="../media/image34.png"/><Relationship Id="rId6" Type="http://schemas.openxmlformats.org/officeDocument/2006/relationships/image" Target="../media/image3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7.png"/><Relationship Id="rId4" Type="http://schemas.openxmlformats.org/officeDocument/2006/relationships/image" Target="../media/image36.png"/><Relationship Id="rId5" Type="http://schemas.openxmlformats.org/officeDocument/2006/relationships/image" Target="../media/image38.png"/></Relationships>
</file>

<file path=ppt/slides/_rels/slide13.xml.rels><?xml version="1.0" encoding="UTF-8" standalone="yes"?><Relationships xmlns="http://schemas.openxmlformats.org/package/2006/relationships"><Relationship Id="rId11" Type="http://schemas.openxmlformats.org/officeDocument/2006/relationships/image" Target="../media/image55.png"/><Relationship Id="rId10" Type="http://schemas.openxmlformats.org/officeDocument/2006/relationships/image" Target="../media/image53.png"/><Relationship Id="rId13" Type="http://schemas.openxmlformats.org/officeDocument/2006/relationships/image" Target="../media/image49.png"/><Relationship Id="rId1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0.png"/><Relationship Id="rId4" Type="http://schemas.openxmlformats.org/officeDocument/2006/relationships/image" Target="../media/image50.png"/><Relationship Id="rId9" Type="http://schemas.openxmlformats.org/officeDocument/2006/relationships/image" Target="../media/image45.png"/><Relationship Id="rId5" Type="http://schemas.openxmlformats.org/officeDocument/2006/relationships/image" Target="../media/image43.png"/><Relationship Id="rId6" Type="http://schemas.openxmlformats.org/officeDocument/2006/relationships/image" Target="../media/image44.png"/><Relationship Id="rId7" Type="http://schemas.openxmlformats.org/officeDocument/2006/relationships/image" Target="../media/image58.png"/><Relationship Id="rId8" Type="http://schemas.openxmlformats.org/officeDocument/2006/relationships/image" Target="../media/image4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1.png"/><Relationship Id="rId4" Type="http://schemas.openxmlformats.org/officeDocument/2006/relationships/image" Target="../media/image48.png"/><Relationship Id="rId5" Type="http://schemas.openxmlformats.org/officeDocument/2006/relationships/image" Target="../media/image5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7.png"/><Relationship Id="rId4" Type="http://schemas.openxmlformats.org/officeDocument/2006/relationships/image" Target="../media/image60.png"/><Relationship Id="rId5" Type="http://schemas.openxmlformats.org/officeDocument/2006/relationships/image" Target="../media/image54.png"/><Relationship Id="rId6" Type="http://schemas.openxmlformats.org/officeDocument/2006/relationships/image" Target="../media/image5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Relationship Id="rId4" Type="http://schemas.openxmlformats.org/officeDocument/2006/relationships/image" Target="../media/image13.png"/><Relationship Id="rId9" Type="http://schemas.openxmlformats.org/officeDocument/2006/relationships/image" Target="../media/image16.png"/><Relationship Id="rId5" Type="http://schemas.openxmlformats.org/officeDocument/2006/relationships/image" Target="../media/image12.png"/><Relationship Id="rId6" Type="http://schemas.openxmlformats.org/officeDocument/2006/relationships/image" Target="../media/image4.png"/><Relationship Id="rId7" Type="http://schemas.openxmlformats.org/officeDocument/2006/relationships/image" Target="../media/image15.png"/><Relationship Id="rId8" Type="http://schemas.openxmlformats.org/officeDocument/2006/relationships/image" Target="../media/image1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jpg"/><Relationship Id="rId4" Type="http://schemas.openxmlformats.org/officeDocument/2006/relationships/image" Target="../media/image3.jpg"/><Relationship Id="rId9" Type="http://schemas.openxmlformats.org/officeDocument/2006/relationships/image" Target="../media/image19.png"/><Relationship Id="rId5" Type="http://schemas.openxmlformats.org/officeDocument/2006/relationships/image" Target="../media/image10.jpg"/><Relationship Id="rId6" Type="http://schemas.openxmlformats.org/officeDocument/2006/relationships/image" Target="../media/image7.png"/><Relationship Id="rId7" Type="http://schemas.openxmlformats.org/officeDocument/2006/relationships/image" Target="../media/image18.png"/><Relationship Id="rId8" Type="http://schemas.openxmlformats.org/officeDocument/2006/relationships/image" Target="../media/image2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3.png"/><Relationship Id="rId4" Type="http://schemas.openxmlformats.org/officeDocument/2006/relationships/image" Target="../media/image2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6.png"/><Relationship Id="rId4" Type="http://schemas.openxmlformats.org/officeDocument/2006/relationships/image" Target="../media/image10.jpg"/><Relationship Id="rId5" Type="http://schemas.openxmlformats.org/officeDocument/2006/relationships/image" Target="../media/image32.png"/><Relationship Id="rId6" Type="http://schemas.openxmlformats.org/officeDocument/2006/relationships/image" Target="../media/image1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"/>
          <p:cNvSpPr/>
          <p:nvPr/>
        </p:nvSpPr>
        <p:spPr>
          <a:xfrm>
            <a:off x="-11803" y="871186"/>
            <a:ext cx="10095000" cy="1506300"/>
          </a:xfrm>
          <a:prstGeom prst="rect">
            <a:avLst/>
          </a:prstGeom>
          <a:solidFill>
            <a:srgbClr val="61238A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61;p1"/>
          <p:cNvSpPr/>
          <p:nvPr/>
        </p:nvSpPr>
        <p:spPr>
          <a:xfrm>
            <a:off x="504000" y="457200"/>
            <a:ext cx="9070500" cy="23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-US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Turbo: Opportunistic Enhancement for Edge Video Analytics</a:t>
            </a:r>
            <a:endParaRPr b="1" i="0" sz="36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2" name="Google Shape;62;p1"/>
          <p:cNvSpPr/>
          <p:nvPr/>
        </p:nvSpPr>
        <p:spPr>
          <a:xfrm>
            <a:off x="548650" y="2377450"/>
            <a:ext cx="8960100" cy="85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Yan Lu</a:t>
            </a:r>
            <a:r>
              <a:rPr b="0" i="0" lang="en-US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Shiqi Jiang, Ting Cao, Yuanchao Shu</a:t>
            </a:r>
            <a:endParaRPr b="0"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3" name="Google Shape;63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26650" y="4123060"/>
            <a:ext cx="3946680" cy="10026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"/>
          <p:cNvSpPr/>
          <p:nvPr/>
        </p:nvSpPr>
        <p:spPr>
          <a:xfrm>
            <a:off x="504000" y="3084675"/>
            <a:ext cx="8960100" cy="71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n-US" sz="2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SenSys 2022</a:t>
            </a:r>
            <a:endParaRPr b="0" i="0" sz="2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5" name="Google Shape;65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08498" y="4046850"/>
            <a:ext cx="2953274" cy="1068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4"/>
          <p:cNvSpPr/>
          <p:nvPr/>
        </p:nvSpPr>
        <p:spPr>
          <a:xfrm>
            <a:off x="-8225" y="-10989"/>
            <a:ext cx="10095000" cy="991800"/>
          </a:xfrm>
          <a:prstGeom prst="rect">
            <a:avLst/>
          </a:prstGeom>
          <a:solidFill>
            <a:srgbClr val="61238A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14"/>
          <p:cNvSpPr/>
          <p:nvPr/>
        </p:nvSpPr>
        <p:spPr>
          <a:xfrm>
            <a:off x="182875" y="-41047"/>
            <a:ext cx="9691500" cy="99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i="0" lang="en-US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Model-aware Adversarial Training </a:t>
            </a:r>
            <a:endParaRPr b="1" i="0" sz="4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p14"/>
          <p:cNvSpPr/>
          <p:nvPr/>
        </p:nvSpPr>
        <p:spPr>
          <a:xfrm>
            <a:off x="5401800" y="2607124"/>
            <a:ext cx="4296600" cy="7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Stage 1: learning a </a:t>
            </a:r>
            <a:r>
              <a:rPr b="0" i="0" lang="en-US" sz="1800" u="none" cap="none" strike="noStrike">
                <a:solidFill>
                  <a:srgbClr val="C9211E"/>
                </a:solidFill>
                <a:latin typeface="Arial"/>
                <a:ea typeface="Arial"/>
                <a:cs typeface="Arial"/>
                <a:sym typeface="Arial"/>
              </a:rPr>
              <a:t>G</a:t>
            </a: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(x) and </a:t>
            </a:r>
            <a:r>
              <a:rPr b="0" i="0" lang="en-US" sz="1800" u="none" cap="none" strike="noStrike">
                <a:solidFill>
                  <a:srgbClr val="C9211E"/>
                </a:solidFill>
                <a:latin typeface="Arial"/>
                <a:ea typeface="Arial"/>
                <a:cs typeface="Arial"/>
                <a:sym typeface="Arial"/>
              </a:rPr>
              <a:t>D</a:t>
            </a: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(x) for a specific downstream object detection.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p14"/>
          <p:cNvSpPr/>
          <p:nvPr/>
        </p:nvSpPr>
        <p:spPr>
          <a:xfrm>
            <a:off x="5401800" y="4145050"/>
            <a:ext cx="4114800" cy="6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Stage 2: a multi-exit mechanism 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14"/>
          <p:cNvSpPr/>
          <p:nvPr/>
        </p:nvSpPr>
        <p:spPr>
          <a:xfrm>
            <a:off x="5530300" y="3323100"/>
            <a:ext cx="3861900" cy="730800"/>
          </a:xfrm>
          <a:prstGeom prst="rect">
            <a:avLst/>
          </a:prstGeom>
          <a:solidFill>
            <a:srgbClr val="FFDBB6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Hard -&gt; Generator -&gt; Easy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14"/>
          <p:cNvSpPr/>
          <p:nvPr/>
        </p:nvSpPr>
        <p:spPr>
          <a:xfrm>
            <a:off x="5530300" y="4607450"/>
            <a:ext cx="3861900" cy="730800"/>
          </a:xfrm>
          <a:prstGeom prst="rect">
            <a:avLst/>
          </a:prstGeom>
          <a:solidFill>
            <a:srgbClr val="FFDBB6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Efficient Generator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p14"/>
          <p:cNvSpPr/>
          <p:nvPr/>
        </p:nvSpPr>
        <p:spPr>
          <a:xfrm>
            <a:off x="5401800" y="1311724"/>
            <a:ext cx="4296600" cy="7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Stage 0: find easy/hard samples for a downstream detector.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14"/>
          <p:cNvSpPr/>
          <p:nvPr/>
        </p:nvSpPr>
        <p:spPr>
          <a:xfrm>
            <a:off x="5530300" y="1951500"/>
            <a:ext cx="3861900" cy="603300"/>
          </a:xfrm>
          <a:prstGeom prst="rect">
            <a:avLst/>
          </a:prstGeom>
          <a:solidFill>
            <a:srgbClr val="FFDBB6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Model-aware easy/hard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0" name="Google Shape;250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200" y="1133200"/>
            <a:ext cx="2976973" cy="15379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1" name="Google Shape;251;p14"/>
          <p:cNvGrpSpPr/>
          <p:nvPr/>
        </p:nvGrpSpPr>
        <p:grpSpPr>
          <a:xfrm>
            <a:off x="201925" y="1853625"/>
            <a:ext cx="4885048" cy="1760300"/>
            <a:chOff x="201925" y="1853625"/>
            <a:chExt cx="4885048" cy="1760300"/>
          </a:xfrm>
        </p:grpSpPr>
        <p:pic>
          <p:nvPicPr>
            <p:cNvPr id="252" name="Google Shape;252;p1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01925" y="1853625"/>
              <a:ext cx="4885048" cy="1760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3" name="Google Shape;253;p1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387175" y="2421695"/>
              <a:ext cx="514540" cy="3787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4" name="Google Shape;254;p14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2901725" y="2645901"/>
              <a:ext cx="514550" cy="23115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55" name="Google Shape;255;p14"/>
          <p:cNvGrpSpPr/>
          <p:nvPr/>
        </p:nvGrpSpPr>
        <p:grpSpPr>
          <a:xfrm>
            <a:off x="1872622" y="3276647"/>
            <a:ext cx="2900777" cy="1160030"/>
            <a:chOff x="1872622" y="3276647"/>
            <a:chExt cx="2900777" cy="1160030"/>
          </a:xfrm>
        </p:grpSpPr>
        <p:pic>
          <p:nvPicPr>
            <p:cNvPr id="256" name="Google Shape;256;p14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872622" y="3276647"/>
              <a:ext cx="2900777" cy="116003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7" name="Google Shape;257;p14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2317748" y="3661725"/>
              <a:ext cx="368300" cy="3445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58" name="Google Shape;258;p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52400" y="3800500"/>
            <a:ext cx="2322509" cy="696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15"/>
          <p:cNvSpPr/>
          <p:nvPr/>
        </p:nvSpPr>
        <p:spPr>
          <a:xfrm>
            <a:off x="-8225" y="-10989"/>
            <a:ext cx="10095000" cy="991800"/>
          </a:xfrm>
          <a:prstGeom prst="rect">
            <a:avLst/>
          </a:prstGeom>
          <a:solidFill>
            <a:srgbClr val="61238A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15"/>
          <p:cNvSpPr/>
          <p:nvPr/>
        </p:nvSpPr>
        <p:spPr>
          <a:xfrm>
            <a:off x="182875" y="-41050"/>
            <a:ext cx="9691500" cy="99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i="0" lang="en-US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Pre-training and fast adaptation</a:t>
            </a:r>
            <a:endParaRPr b="1" i="0" sz="4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5" name="Google Shape;265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" y="1188720"/>
            <a:ext cx="2855520" cy="1600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60720" y="1097280"/>
            <a:ext cx="3007440" cy="2416680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15"/>
          <p:cNvSpPr/>
          <p:nvPr/>
        </p:nvSpPr>
        <p:spPr>
          <a:xfrm>
            <a:off x="493200" y="2796840"/>
            <a:ext cx="3747960" cy="69624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BDD100K 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(100K driving videos)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15"/>
          <p:cNvSpPr/>
          <p:nvPr/>
        </p:nvSpPr>
        <p:spPr>
          <a:xfrm>
            <a:off x="4023360" y="1753920"/>
            <a:ext cx="1553400" cy="547560"/>
          </a:xfrm>
          <a:custGeom>
            <a:rect b="b" l="l" r="r" t="t"/>
            <a:pathLst>
              <a:path extrusionOk="0" h="1525" w="3812">
                <a:moveTo>
                  <a:pt x="0" y="762"/>
                </a:moveTo>
                <a:lnTo>
                  <a:pt x="758" y="0"/>
                </a:lnTo>
                <a:lnTo>
                  <a:pt x="758" y="381"/>
                </a:lnTo>
                <a:lnTo>
                  <a:pt x="3052" y="381"/>
                </a:lnTo>
                <a:lnTo>
                  <a:pt x="3052" y="0"/>
                </a:lnTo>
                <a:lnTo>
                  <a:pt x="3811" y="762"/>
                </a:lnTo>
                <a:lnTo>
                  <a:pt x="3052" y="1524"/>
                </a:lnTo>
                <a:lnTo>
                  <a:pt x="3052" y="1143"/>
                </a:lnTo>
                <a:lnTo>
                  <a:pt x="758" y="1143"/>
                </a:lnTo>
                <a:lnTo>
                  <a:pt x="758" y="1524"/>
                </a:lnTo>
                <a:lnTo>
                  <a:pt x="0" y="762"/>
                </a:lnTo>
              </a:path>
            </a:pathLst>
          </a:cu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9" name="Google Shape;269;p15"/>
          <p:cNvSpPr/>
          <p:nvPr/>
        </p:nvSpPr>
        <p:spPr>
          <a:xfrm>
            <a:off x="2909520" y="1388160"/>
            <a:ext cx="3747960" cy="54756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Pre-training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0" name="Google Shape;270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88720" y="3585600"/>
            <a:ext cx="2102040" cy="1580760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15"/>
          <p:cNvSpPr/>
          <p:nvPr/>
        </p:nvSpPr>
        <p:spPr>
          <a:xfrm>
            <a:off x="382320" y="5212080"/>
            <a:ext cx="3747960" cy="54756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Unlabeled target videos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15"/>
          <p:cNvSpPr/>
          <p:nvPr/>
        </p:nvSpPr>
        <p:spPr>
          <a:xfrm>
            <a:off x="3103875" y="4039925"/>
            <a:ext cx="3282900" cy="5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Unsupervised adaptation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p15"/>
          <p:cNvSpPr/>
          <p:nvPr/>
        </p:nvSpPr>
        <p:spPr>
          <a:xfrm>
            <a:off x="3627124" y="4480200"/>
            <a:ext cx="2225681" cy="456474"/>
          </a:xfrm>
          <a:custGeom>
            <a:rect b="b" l="l" r="r" t="t"/>
            <a:pathLst>
              <a:path extrusionOk="0" h="1525" w="7622">
                <a:moveTo>
                  <a:pt x="0" y="762"/>
                </a:moveTo>
                <a:lnTo>
                  <a:pt x="1517" y="0"/>
                </a:lnTo>
                <a:lnTo>
                  <a:pt x="1517" y="381"/>
                </a:lnTo>
                <a:lnTo>
                  <a:pt x="6103" y="381"/>
                </a:lnTo>
                <a:lnTo>
                  <a:pt x="6103" y="0"/>
                </a:lnTo>
                <a:lnTo>
                  <a:pt x="7621" y="762"/>
                </a:lnTo>
                <a:lnTo>
                  <a:pt x="6103" y="1524"/>
                </a:lnTo>
                <a:lnTo>
                  <a:pt x="6103" y="1143"/>
                </a:lnTo>
                <a:lnTo>
                  <a:pt x="1517" y="1143"/>
                </a:lnTo>
                <a:lnTo>
                  <a:pt x="1517" y="1524"/>
                </a:lnTo>
                <a:lnTo>
                  <a:pt x="0" y="762"/>
                </a:lnTo>
              </a:path>
            </a:pathLst>
          </a:cu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4" name="Google Shape;274;p15"/>
          <p:cNvSpPr/>
          <p:nvPr/>
        </p:nvSpPr>
        <p:spPr>
          <a:xfrm>
            <a:off x="5369675" y="2842399"/>
            <a:ext cx="3861900" cy="696300"/>
          </a:xfrm>
          <a:prstGeom prst="rect">
            <a:avLst/>
          </a:prstGeom>
          <a:solidFill>
            <a:srgbClr val="FFDBB6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P(Hard) -&gt; Generator -&gt; P(Easy)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15"/>
          <p:cNvSpPr/>
          <p:nvPr/>
        </p:nvSpPr>
        <p:spPr>
          <a:xfrm>
            <a:off x="5451117" y="5036958"/>
            <a:ext cx="3861900" cy="547500"/>
          </a:xfrm>
          <a:prstGeom prst="rect">
            <a:avLst/>
          </a:prstGeom>
          <a:solidFill>
            <a:srgbClr val="FFDBB6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 -&gt; Discriminator -&gt; Easy/Hard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6" name="Google Shape;276;p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216850" y="4125073"/>
            <a:ext cx="2855526" cy="9118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6"/>
          <p:cNvSpPr/>
          <p:nvPr/>
        </p:nvSpPr>
        <p:spPr>
          <a:xfrm>
            <a:off x="-8225" y="-10989"/>
            <a:ext cx="10095000" cy="991800"/>
          </a:xfrm>
          <a:prstGeom prst="rect">
            <a:avLst/>
          </a:prstGeom>
          <a:solidFill>
            <a:srgbClr val="61238A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p16"/>
          <p:cNvSpPr/>
          <p:nvPr/>
        </p:nvSpPr>
        <p:spPr>
          <a:xfrm>
            <a:off x="182875" y="-41047"/>
            <a:ext cx="9691500" cy="99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i="0" lang="en-US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Resource-aware scheduling</a:t>
            </a:r>
            <a:endParaRPr b="1" i="0" sz="4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3" name="Google Shape;283;p16"/>
          <p:cNvGrpSpPr/>
          <p:nvPr/>
        </p:nvGrpSpPr>
        <p:grpSpPr>
          <a:xfrm>
            <a:off x="182885" y="957287"/>
            <a:ext cx="9691490" cy="1476600"/>
            <a:chOff x="182885" y="957287"/>
            <a:chExt cx="9691490" cy="1476600"/>
          </a:xfrm>
        </p:grpSpPr>
        <p:sp>
          <p:nvSpPr>
            <p:cNvPr id="284" name="Google Shape;284;p16"/>
            <p:cNvSpPr/>
            <p:nvPr/>
          </p:nvSpPr>
          <p:spPr>
            <a:xfrm>
              <a:off x="4263475" y="1336038"/>
              <a:ext cx="5610900" cy="719100"/>
            </a:xfrm>
            <a:prstGeom prst="rect">
              <a:avLst/>
            </a:prstGeom>
            <a:solidFill>
              <a:srgbClr val="FFDBB6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All frames are required to be processed within </a:t>
              </a:r>
              <a:r>
                <a:rPr b="0" i="1" lang="en-US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</a:t>
              </a:r>
              <a:r>
                <a:rPr b="0" i="0" lang="en-US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.</a:t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85" name="Google Shape;285;p1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82885" y="957287"/>
              <a:ext cx="3927357" cy="14766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86" name="Google Shape;286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5275" y="2281500"/>
            <a:ext cx="2551450" cy="1595886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16"/>
          <p:cNvSpPr/>
          <p:nvPr/>
        </p:nvSpPr>
        <p:spPr>
          <a:xfrm>
            <a:off x="4234575" y="2965763"/>
            <a:ext cx="5610900" cy="719100"/>
          </a:xfrm>
          <a:prstGeom prst="rect">
            <a:avLst/>
          </a:prstGeom>
          <a:solidFill>
            <a:srgbClr val="FFDBB6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All frames are assigned to the deepest enhancer.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" name="Google Shape;288;p16"/>
          <p:cNvSpPr/>
          <p:nvPr/>
        </p:nvSpPr>
        <p:spPr>
          <a:xfrm>
            <a:off x="4234575" y="4272610"/>
            <a:ext cx="5610900" cy="1270500"/>
          </a:xfrm>
          <a:prstGeom prst="rect">
            <a:avLst/>
          </a:prstGeom>
          <a:solidFill>
            <a:srgbClr val="FFDBB6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Based on enhancement profiling results, we can select a frame with the minimal marginal accuracy gain and assign it to a weaker enhancer.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9" name="Google Shape;289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59075" y="3877375"/>
            <a:ext cx="2699848" cy="1688726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16"/>
          <p:cNvSpPr/>
          <p:nvPr/>
        </p:nvSpPr>
        <p:spPr>
          <a:xfrm>
            <a:off x="2570600" y="2500200"/>
            <a:ext cx="4260300" cy="14766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Repeat the last step until the total latency &lt; </a:t>
            </a:r>
            <a:r>
              <a:rPr b="1" i="1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</a:t>
            </a:r>
            <a:endParaRPr b="1" i="1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13"/>
          <p:cNvSpPr/>
          <p:nvPr/>
        </p:nvSpPr>
        <p:spPr>
          <a:xfrm>
            <a:off x="-8225" y="-10989"/>
            <a:ext cx="10095000" cy="991800"/>
          </a:xfrm>
          <a:prstGeom prst="rect">
            <a:avLst/>
          </a:prstGeom>
          <a:solidFill>
            <a:srgbClr val="61238A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13"/>
          <p:cNvSpPr/>
          <p:nvPr/>
        </p:nvSpPr>
        <p:spPr>
          <a:xfrm>
            <a:off x="-58325" y="-41050"/>
            <a:ext cx="101487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i="0" lang="en-US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Overview</a:t>
            </a:r>
            <a:endParaRPr b="1" i="0" sz="4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7" name="Google Shape;297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133200"/>
            <a:ext cx="9775826" cy="224522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13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9" name="Google Shape;299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2400" y="3454627"/>
            <a:ext cx="9775826" cy="187115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0" name="Google Shape;300;p13"/>
          <p:cNvGrpSpPr/>
          <p:nvPr/>
        </p:nvGrpSpPr>
        <p:grpSpPr>
          <a:xfrm>
            <a:off x="427475" y="1133175"/>
            <a:ext cx="4408970" cy="2193275"/>
            <a:chOff x="351275" y="1133175"/>
            <a:chExt cx="4408970" cy="2193275"/>
          </a:xfrm>
        </p:grpSpPr>
        <p:pic>
          <p:nvPicPr>
            <p:cNvPr id="301" name="Google Shape;301;p1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351275" y="1133175"/>
              <a:ext cx="4408970" cy="20408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2" name="Google Shape;302;p13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346950" y="2817250"/>
              <a:ext cx="1391806" cy="5092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03" name="Google Shape;303;p1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152725" y="1223280"/>
            <a:ext cx="4557332" cy="2065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1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66035" y="3801087"/>
            <a:ext cx="2372726" cy="14794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5" name="Google Shape;305;p13"/>
          <p:cNvGrpSpPr/>
          <p:nvPr/>
        </p:nvGrpSpPr>
        <p:grpSpPr>
          <a:xfrm>
            <a:off x="1531575" y="3160625"/>
            <a:ext cx="2899523" cy="2004175"/>
            <a:chOff x="1531575" y="3008225"/>
            <a:chExt cx="2899523" cy="2004175"/>
          </a:xfrm>
        </p:grpSpPr>
        <p:pic>
          <p:nvPicPr>
            <p:cNvPr id="306" name="Google Shape;306;p13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1531575" y="3402650"/>
              <a:ext cx="2899523" cy="1609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7" name="Google Shape;307;p13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 flipH="1">
              <a:off x="3528125" y="3008225"/>
              <a:ext cx="251250" cy="112772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08" name="Google Shape;308;p13"/>
          <p:cNvGrpSpPr/>
          <p:nvPr/>
        </p:nvGrpSpPr>
        <p:grpSpPr>
          <a:xfrm>
            <a:off x="4320050" y="3072850"/>
            <a:ext cx="4092824" cy="2135076"/>
            <a:chOff x="4320050" y="3072850"/>
            <a:chExt cx="4092824" cy="2135076"/>
          </a:xfrm>
        </p:grpSpPr>
        <p:pic>
          <p:nvPicPr>
            <p:cNvPr id="309" name="Google Shape;309;p13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4320050" y="3607025"/>
              <a:ext cx="2559437" cy="16009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0" name="Google Shape;310;p13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5705700" y="3072850"/>
              <a:ext cx="2707174" cy="67679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11" name="Google Shape;311;p13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6886925" y="3652125"/>
            <a:ext cx="2999997" cy="14794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8"/>
          <p:cNvSpPr/>
          <p:nvPr/>
        </p:nvSpPr>
        <p:spPr>
          <a:xfrm>
            <a:off x="-8225" y="-10989"/>
            <a:ext cx="10095000" cy="991800"/>
          </a:xfrm>
          <a:prstGeom prst="rect">
            <a:avLst/>
          </a:prstGeom>
          <a:solidFill>
            <a:srgbClr val="61238A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" name="Google Shape;317;p18"/>
          <p:cNvSpPr/>
          <p:nvPr/>
        </p:nvSpPr>
        <p:spPr>
          <a:xfrm>
            <a:off x="504000" y="0"/>
            <a:ext cx="9070500" cy="99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i="0" lang="en-US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Experiments</a:t>
            </a:r>
            <a:endParaRPr b="1" i="0" sz="4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" name="Google Shape;318;p18"/>
          <p:cNvSpPr/>
          <p:nvPr/>
        </p:nvSpPr>
        <p:spPr>
          <a:xfrm>
            <a:off x="504000" y="1326600"/>
            <a:ext cx="9070560" cy="3287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322919" lvl="0" marL="431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5"/>
              <a:buFont typeface="Arial"/>
              <a:buChar char="●"/>
            </a:pPr>
            <a:r>
              <a:rPr b="0" i="0" lang="en-US" sz="221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Detectors: YOLOv3, Faster RCNN, EfficientDet-D0.</a:t>
            </a:r>
            <a:endParaRPr b="0" i="0" sz="221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2919" lvl="0" marL="431999" marR="0" rtl="0" algn="l">
              <a:lnSpc>
                <a:spcPct val="100000"/>
              </a:lnSpc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995"/>
              <a:buFont typeface="Arial"/>
              <a:buChar char="●"/>
            </a:pPr>
            <a:r>
              <a:rPr b="0" i="0" lang="en-US" sz="221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Test platforms: Nvidia Tesla V100 and Tesla T4.</a:t>
            </a:r>
            <a:endParaRPr b="0" i="0" sz="221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2919" lvl="0" marL="431999" marR="0" rtl="0" algn="l">
              <a:lnSpc>
                <a:spcPct val="100000"/>
              </a:lnSpc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995"/>
              <a:buFont typeface="Arial"/>
              <a:buChar char="●"/>
            </a:pPr>
            <a:r>
              <a:rPr b="0" i="0" lang="en-US" sz="221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Testing Dataset: UA-DETRAC and AICity.</a:t>
            </a:r>
            <a:endParaRPr b="0" i="0" sz="221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2920" lvl="0" marL="432000" marR="0" rtl="0" algn="l">
              <a:lnSpc>
                <a:spcPct val="100000"/>
              </a:lnSpc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995"/>
              <a:buFont typeface="Arial"/>
              <a:buChar char="●"/>
            </a:pPr>
            <a:r>
              <a:rPr b="0" i="0" lang="en-US" sz="221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Video analytics pipeline:</a:t>
            </a:r>
            <a:endParaRPr b="0" i="0" sz="221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15278" lvl="3" marL="864000" marR="0" rtl="0" algn="l">
              <a:lnSpc>
                <a:spcPct val="100000"/>
              </a:lnSpc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995"/>
              <a:buFont typeface="Arial"/>
              <a:buChar char="●"/>
            </a:pPr>
            <a:r>
              <a:rPr b="0" i="0" lang="en-US" sz="221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Glimpse: temporal pruning</a:t>
            </a:r>
            <a:endParaRPr b="0" i="0" sz="221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15278" lvl="3" marL="864000" marR="0" rtl="0" algn="l">
              <a:lnSpc>
                <a:spcPct val="100000"/>
              </a:lnSpc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995"/>
              <a:buFont typeface="Arial"/>
              <a:buChar char="●"/>
            </a:pPr>
            <a:r>
              <a:rPr b="0" i="0" lang="en-US" sz="221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Vigil: model pruning</a:t>
            </a:r>
            <a:endParaRPr b="0" i="0" sz="221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15278" lvl="3" marL="864000" marR="0" rtl="0" algn="l">
              <a:lnSpc>
                <a:spcPct val="100000"/>
              </a:lnSpc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995"/>
              <a:buFont typeface="Arial"/>
              <a:buChar char="●"/>
            </a:pPr>
            <a:r>
              <a:rPr b="0" i="0" lang="en-US" sz="221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NoScope: temporal pruning + model pruning</a:t>
            </a:r>
            <a:endParaRPr b="0" i="0" sz="221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19"/>
          <p:cNvSpPr/>
          <p:nvPr/>
        </p:nvSpPr>
        <p:spPr>
          <a:xfrm>
            <a:off x="-8225" y="-10989"/>
            <a:ext cx="10095000" cy="991800"/>
          </a:xfrm>
          <a:prstGeom prst="rect">
            <a:avLst/>
          </a:prstGeom>
          <a:solidFill>
            <a:srgbClr val="61238A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" name="Google Shape;324;p19"/>
          <p:cNvSpPr/>
          <p:nvPr/>
        </p:nvSpPr>
        <p:spPr>
          <a:xfrm>
            <a:off x="504000" y="-10925"/>
            <a:ext cx="9070500" cy="99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i="0" lang="en-US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End-to-end results (Accuracy)</a:t>
            </a:r>
            <a:endParaRPr b="1" i="0" sz="4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" name="Google Shape;325;p19"/>
          <p:cNvSpPr/>
          <p:nvPr/>
        </p:nvSpPr>
        <p:spPr>
          <a:xfrm>
            <a:off x="776525" y="4222150"/>
            <a:ext cx="4082400" cy="1080600"/>
          </a:xfrm>
          <a:prstGeom prst="rect">
            <a:avLst/>
          </a:prstGeom>
          <a:solidFill>
            <a:srgbClr val="FFDBB6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On UA-DETRAC, Turbo achieves 9.35%, 11.34%, 7.27% mAP improvement on average for 3 models.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19"/>
          <p:cNvSpPr/>
          <p:nvPr/>
        </p:nvSpPr>
        <p:spPr>
          <a:xfrm>
            <a:off x="5117525" y="4213750"/>
            <a:ext cx="4310400" cy="1080600"/>
          </a:xfrm>
          <a:prstGeom prst="rect">
            <a:avLst/>
          </a:prstGeom>
          <a:solidFill>
            <a:srgbClr val="FFDBB6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Usually, we can achieve the maximum mAP improvements on Vigil. It is because model pruning groups most hard frames for Turbo.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27" name="Google Shape;327;p19"/>
          <p:cNvGrpSpPr/>
          <p:nvPr/>
        </p:nvGrpSpPr>
        <p:grpSpPr>
          <a:xfrm>
            <a:off x="146125" y="1281275"/>
            <a:ext cx="3276500" cy="2675475"/>
            <a:chOff x="146125" y="1281275"/>
            <a:chExt cx="3276500" cy="2675475"/>
          </a:xfrm>
        </p:grpSpPr>
        <p:pic>
          <p:nvPicPr>
            <p:cNvPr id="328" name="Google Shape;328;p1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46125" y="1281275"/>
              <a:ext cx="3276500" cy="23138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9" name="Google Shape;329;p19"/>
            <p:cNvSpPr txBox="1"/>
            <p:nvPr/>
          </p:nvSpPr>
          <p:spPr>
            <a:xfrm>
              <a:off x="272388" y="3495050"/>
              <a:ext cx="30000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en-US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UA-DETRAC &amp; T4</a:t>
              </a:r>
              <a:endPara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30" name="Google Shape;330;p19"/>
          <p:cNvGrpSpPr/>
          <p:nvPr/>
        </p:nvGrpSpPr>
        <p:grpSpPr>
          <a:xfrm>
            <a:off x="3422625" y="1289332"/>
            <a:ext cx="3276500" cy="2667418"/>
            <a:chOff x="3422625" y="1289332"/>
            <a:chExt cx="3276500" cy="2667418"/>
          </a:xfrm>
        </p:grpSpPr>
        <p:pic>
          <p:nvPicPr>
            <p:cNvPr id="331" name="Google Shape;331;p1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422625" y="1289332"/>
              <a:ext cx="3276500" cy="22977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2" name="Google Shape;332;p19"/>
            <p:cNvSpPr txBox="1"/>
            <p:nvPr/>
          </p:nvSpPr>
          <p:spPr>
            <a:xfrm>
              <a:off x="3622913" y="3495050"/>
              <a:ext cx="30000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en-US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AICity &amp; T4</a:t>
              </a:r>
              <a:endPara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33" name="Google Shape;333;p19"/>
          <p:cNvGrpSpPr/>
          <p:nvPr/>
        </p:nvGrpSpPr>
        <p:grpSpPr>
          <a:xfrm>
            <a:off x="6699123" y="1289325"/>
            <a:ext cx="3176300" cy="2667425"/>
            <a:chOff x="6699123" y="1289325"/>
            <a:chExt cx="3176300" cy="2667425"/>
          </a:xfrm>
        </p:grpSpPr>
        <p:pic>
          <p:nvPicPr>
            <p:cNvPr id="334" name="Google Shape;334;p1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699123" y="1289325"/>
              <a:ext cx="3176300" cy="21868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5" name="Google Shape;335;p19"/>
            <p:cNvSpPr txBox="1"/>
            <p:nvPr/>
          </p:nvSpPr>
          <p:spPr>
            <a:xfrm>
              <a:off x="6849338" y="3495050"/>
              <a:ext cx="30000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en-US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UA-DETRAC &amp; V100</a:t>
              </a:r>
              <a:endPara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20"/>
          <p:cNvSpPr/>
          <p:nvPr/>
        </p:nvSpPr>
        <p:spPr>
          <a:xfrm>
            <a:off x="-8225" y="-10989"/>
            <a:ext cx="10095000" cy="991800"/>
          </a:xfrm>
          <a:prstGeom prst="rect">
            <a:avLst/>
          </a:prstGeom>
          <a:solidFill>
            <a:srgbClr val="61238A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" name="Google Shape;341;p20"/>
          <p:cNvSpPr/>
          <p:nvPr/>
        </p:nvSpPr>
        <p:spPr>
          <a:xfrm>
            <a:off x="504000" y="0"/>
            <a:ext cx="9070500" cy="99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i="0" lang="en-US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End-to-end results (Idle GPU)</a:t>
            </a:r>
            <a:endParaRPr b="1" i="0" sz="4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2" name="Google Shape;342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360" y="1243732"/>
            <a:ext cx="10078562" cy="2887817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20"/>
          <p:cNvSpPr txBox="1"/>
          <p:nvPr/>
        </p:nvSpPr>
        <p:spPr>
          <a:xfrm>
            <a:off x="3670925" y="425290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UA-DETRAC &amp; T4</a:t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1"/>
          <p:cNvSpPr/>
          <p:nvPr/>
        </p:nvSpPr>
        <p:spPr>
          <a:xfrm>
            <a:off x="-8225" y="-10989"/>
            <a:ext cx="10095000" cy="991800"/>
          </a:xfrm>
          <a:prstGeom prst="rect">
            <a:avLst/>
          </a:prstGeom>
          <a:solidFill>
            <a:srgbClr val="61238A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9" name="Google Shape;349;p21"/>
          <p:cNvSpPr/>
          <p:nvPr/>
        </p:nvSpPr>
        <p:spPr>
          <a:xfrm>
            <a:off x="504000" y="0"/>
            <a:ext cx="9070500" cy="99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i="0" lang="en-US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Summary</a:t>
            </a:r>
            <a:endParaRPr b="1" i="0" sz="4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" name="Google Shape;350;p21"/>
          <p:cNvSpPr/>
          <p:nvPr/>
        </p:nvSpPr>
        <p:spPr>
          <a:xfrm>
            <a:off x="504000" y="1326600"/>
            <a:ext cx="9070560" cy="3287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322920" lvl="0" marL="43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80"/>
              <a:buFont typeface="Noto Sans"/>
              <a:buChar char="●"/>
            </a:pPr>
            <a:r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Even on advanced video analytics pipelines, idle computing resources are common but ignored.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2920" lvl="0" marL="432000" marR="0" rtl="0" algn="l">
              <a:lnSpc>
                <a:spcPct val="100000"/>
              </a:lnSpc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1080"/>
              <a:buFont typeface="Noto Sans"/>
              <a:buChar char="●"/>
            </a:pPr>
            <a:r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Turbo </a:t>
            </a:r>
            <a:r>
              <a:rPr b="1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selectively</a:t>
            </a:r>
            <a:r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enhances incoming frames based GPU resource availability via a </a:t>
            </a:r>
            <a:r>
              <a:rPr b="1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detector-specific GAN</a:t>
            </a:r>
            <a:r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and </a:t>
            </a:r>
            <a:r>
              <a:rPr b="1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resource-aware scheduling</a:t>
            </a:r>
            <a:r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algorithm. 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2919" lvl="0" marL="431999" marR="0" rtl="0" algn="l">
              <a:lnSpc>
                <a:spcPct val="100000"/>
              </a:lnSpc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1080"/>
              <a:buFont typeface="Noto Sans"/>
              <a:buChar char="●"/>
            </a:pPr>
            <a:r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Turbo achieves 7.27-11.34% mAP improvements by judiciously allocating 15.81-37.67% GPU idle resources.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51" name="Google Shape;351;p21"/>
          <p:cNvGrpSpPr/>
          <p:nvPr/>
        </p:nvGrpSpPr>
        <p:grpSpPr>
          <a:xfrm>
            <a:off x="2789400" y="4542213"/>
            <a:ext cx="3609218" cy="813262"/>
            <a:chOff x="2789400" y="4542213"/>
            <a:chExt cx="3609218" cy="813262"/>
          </a:xfrm>
        </p:grpSpPr>
        <p:pic>
          <p:nvPicPr>
            <p:cNvPr id="352" name="Google Shape;352;p2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789400" y="4543300"/>
              <a:ext cx="812175" cy="812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3" name="Google Shape;353;p2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806100" y="4542213"/>
              <a:ext cx="812175" cy="812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4" name="Google Shape;354;p2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652518" y="4579287"/>
              <a:ext cx="746100" cy="734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5" name="Google Shape;355;p21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4767475" y="4568100"/>
              <a:ext cx="746100" cy="7461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3"/>
          <p:cNvSpPr/>
          <p:nvPr/>
        </p:nvSpPr>
        <p:spPr>
          <a:xfrm>
            <a:off x="-8225" y="-10989"/>
            <a:ext cx="10095000" cy="991800"/>
          </a:xfrm>
          <a:prstGeom prst="rect">
            <a:avLst/>
          </a:prstGeom>
          <a:solidFill>
            <a:srgbClr val="61238A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3"/>
          <p:cNvSpPr/>
          <p:nvPr/>
        </p:nvSpPr>
        <p:spPr>
          <a:xfrm>
            <a:off x="504000" y="1326600"/>
            <a:ext cx="9187800" cy="41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Background of edge video analytics</a:t>
            </a:r>
            <a:endParaRPr b="1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Opportunities for existing VAPs</a:t>
            </a:r>
            <a:endParaRPr b="1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Idle computing resources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Hard samples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Image (Data) enhancement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Turbo</a:t>
            </a:r>
            <a:endParaRPr b="1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Detector-specific GAN &amp; Model-aware adversarial training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Resource-aware scheduler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Experiments</a:t>
            </a: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		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Summary</a:t>
            </a:r>
            <a:endParaRPr b="1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3"/>
          <p:cNvSpPr/>
          <p:nvPr/>
        </p:nvSpPr>
        <p:spPr>
          <a:xfrm>
            <a:off x="504000" y="103474"/>
            <a:ext cx="9070500" cy="76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i="0" lang="en-US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Outline</a:t>
            </a:r>
            <a:endParaRPr b="1" i="0" sz="4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3"/>
          <p:cNvSpPr/>
          <p:nvPr/>
        </p:nvSpPr>
        <p:spPr>
          <a:xfrm>
            <a:off x="625592" y="1392863"/>
            <a:ext cx="212400" cy="212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1560000" dist="57150">
              <a:srgbClr val="000000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p3"/>
          <p:cNvSpPr/>
          <p:nvPr/>
        </p:nvSpPr>
        <p:spPr>
          <a:xfrm>
            <a:off x="625592" y="1785667"/>
            <a:ext cx="212400" cy="212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1560000" dist="57150">
              <a:srgbClr val="000000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3"/>
          <p:cNvSpPr/>
          <p:nvPr/>
        </p:nvSpPr>
        <p:spPr>
          <a:xfrm>
            <a:off x="649209" y="3385867"/>
            <a:ext cx="212400" cy="212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1560000" dist="57150">
              <a:srgbClr val="000000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3"/>
          <p:cNvSpPr/>
          <p:nvPr/>
        </p:nvSpPr>
        <p:spPr>
          <a:xfrm>
            <a:off x="649209" y="4980691"/>
            <a:ext cx="212400" cy="212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1560000" dist="57150">
              <a:srgbClr val="000000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3"/>
          <p:cNvSpPr/>
          <p:nvPr/>
        </p:nvSpPr>
        <p:spPr>
          <a:xfrm>
            <a:off x="1096656" y="2201274"/>
            <a:ext cx="212400" cy="212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1560000" dist="57150">
              <a:srgbClr val="000000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3"/>
          <p:cNvSpPr/>
          <p:nvPr/>
        </p:nvSpPr>
        <p:spPr>
          <a:xfrm>
            <a:off x="1096656" y="2596138"/>
            <a:ext cx="212400" cy="212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1560000" dist="57150">
              <a:srgbClr val="000000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3"/>
          <p:cNvSpPr/>
          <p:nvPr/>
        </p:nvSpPr>
        <p:spPr>
          <a:xfrm>
            <a:off x="1096656" y="2991003"/>
            <a:ext cx="212400" cy="212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1560000" dist="57150">
              <a:srgbClr val="000000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3"/>
          <p:cNvSpPr/>
          <p:nvPr/>
        </p:nvSpPr>
        <p:spPr>
          <a:xfrm>
            <a:off x="1096656" y="3801474"/>
            <a:ext cx="212400" cy="212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1560000" dist="57150">
              <a:srgbClr val="000000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3"/>
          <p:cNvSpPr/>
          <p:nvPr/>
        </p:nvSpPr>
        <p:spPr>
          <a:xfrm>
            <a:off x="1096656" y="4196338"/>
            <a:ext cx="212400" cy="212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1560000" dist="57150">
              <a:srgbClr val="000000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3"/>
          <p:cNvSpPr/>
          <p:nvPr/>
        </p:nvSpPr>
        <p:spPr>
          <a:xfrm>
            <a:off x="649206" y="4591203"/>
            <a:ext cx="212400" cy="212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1560000" dist="57150">
              <a:srgbClr val="000000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4"/>
          <p:cNvSpPr/>
          <p:nvPr/>
        </p:nvSpPr>
        <p:spPr>
          <a:xfrm>
            <a:off x="-8225" y="-10989"/>
            <a:ext cx="10095000" cy="991800"/>
          </a:xfrm>
          <a:prstGeom prst="rect">
            <a:avLst/>
          </a:prstGeom>
          <a:solidFill>
            <a:srgbClr val="61238A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4"/>
          <p:cNvSpPr/>
          <p:nvPr/>
        </p:nvSpPr>
        <p:spPr>
          <a:xfrm>
            <a:off x="457200" y="105120"/>
            <a:ext cx="90705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i="0" lang="en-US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Video is everywhere</a:t>
            </a:r>
            <a:endParaRPr b="1" i="0" sz="4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9" name="Google Shape;89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4560" y="1213920"/>
            <a:ext cx="2653200" cy="1345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87240" y="1175400"/>
            <a:ext cx="2515680" cy="1383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553200" y="1172520"/>
            <a:ext cx="2376361" cy="143063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4"/>
          <p:cNvSpPr/>
          <p:nvPr/>
        </p:nvSpPr>
        <p:spPr>
          <a:xfrm>
            <a:off x="4724400" y="2808411"/>
            <a:ext cx="364681" cy="1096201"/>
          </a:xfrm>
          <a:custGeom>
            <a:rect b="b" l="l" r="r" t="t"/>
            <a:pathLst>
              <a:path extrusionOk="0" h="3050" w="1525">
                <a:moveTo>
                  <a:pt x="381" y="0"/>
                </a:moveTo>
                <a:lnTo>
                  <a:pt x="381" y="2286"/>
                </a:lnTo>
                <a:lnTo>
                  <a:pt x="0" y="2286"/>
                </a:lnTo>
                <a:lnTo>
                  <a:pt x="762" y="3049"/>
                </a:lnTo>
                <a:lnTo>
                  <a:pt x="1524" y="2286"/>
                </a:lnTo>
                <a:lnTo>
                  <a:pt x="1143" y="2286"/>
                </a:lnTo>
                <a:lnTo>
                  <a:pt x="1143" y="0"/>
                </a:lnTo>
                <a:lnTo>
                  <a:pt x="381" y="0"/>
                </a:lnTo>
              </a:path>
            </a:pathLst>
          </a:cu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3" name="Google Shape;93;p4"/>
          <p:cNvSpPr/>
          <p:nvPr/>
        </p:nvSpPr>
        <p:spPr>
          <a:xfrm>
            <a:off x="4761720" y="3065280"/>
            <a:ext cx="2376600" cy="48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Video Analytics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4" name="Google Shape;94;p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99680" y="4114800"/>
            <a:ext cx="2030040" cy="1370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391360" y="4088880"/>
            <a:ext cx="2470681" cy="1396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2350" y="3975600"/>
            <a:ext cx="2260800" cy="1509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309680" y="4008720"/>
            <a:ext cx="2540519" cy="143640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4"/>
          <p:cNvSpPr/>
          <p:nvPr/>
        </p:nvSpPr>
        <p:spPr>
          <a:xfrm>
            <a:off x="4294388" y="2471313"/>
            <a:ext cx="1301400" cy="3009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Sensors</a:t>
            </a:r>
            <a:endParaRPr b="1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4"/>
          <p:cNvSpPr/>
          <p:nvPr/>
        </p:nvSpPr>
        <p:spPr>
          <a:xfrm>
            <a:off x="3666350" y="3915600"/>
            <a:ext cx="2737500" cy="3009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Diverse applications</a:t>
            </a:r>
            <a:endParaRPr b="1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5"/>
          <p:cNvSpPr/>
          <p:nvPr/>
        </p:nvSpPr>
        <p:spPr>
          <a:xfrm>
            <a:off x="-8225" y="-10989"/>
            <a:ext cx="10095000" cy="991800"/>
          </a:xfrm>
          <a:prstGeom prst="rect">
            <a:avLst/>
          </a:prstGeom>
          <a:solidFill>
            <a:srgbClr val="61238A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5" name="Google Shape;105;p5"/>
          <p:cNvGrpSpPr/>
          <p:nvPr/>
        </p:nvGrpSpPr>
        <p:grpSpPr>
          <a:xfrm>
            <a:off x="5352889" y="2786056"/>
            <a:ext cx="914437" cy="596522"/>
            <a:chOff x="7559040" y="929640"/>
            <a:chExt cx="1447810" cy="1001885"/>
          </a:xfrm>
        </p:grpSpPr>
        <p:pic>
          <p:nvPicPr>
            <p:cNvPr id="106" name="Google Shape;106;p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7559040" y="929640"/>
              <a:ext cx="685800" cy="457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7" name="Google Shape;107;p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8321040" y="929640"/>
              <a:ext cx="685800" cy="457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8" name="Google Shape;108;p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559050" y="1474325"/>
              <a:ext cx="685800" cy="4571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9" name="Google Shape;109;p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8321050" y="1474325"/>
              <a:ext cx="685800" cy="4572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0" name="Google Shape;110;p5"/>
          <p:cNvSpPr/>
          <p:nvPr/>
        </p:nvSpPr>
        <p:spPr>
          <a:xfrm>
            <a:off x="504000" y="-2520"/>
            <a:ext cx="9070500" cy="94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i="0" lang="en-US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Move to edge</a:t>
            </a:r>
            <a:endParaRPr b="1" i="0" sz="4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5"/>
          <p:cNvSpPr txBox="1"/>
          <p:nvPr/>
        </p:nvSpPr>
        <p:spPr>
          <a:xfrm>
            <a:off x="640080" y="2165040"/>
            <a:ext cx="1434960" cy="8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C9211E"/>
                </a:solidFill>
                <a:latin typeface="Arial"/>
                <a:ea typeface="Arial"/>
                <a:cs typeface="Arial"/>
                <a:sym typeface="Arial"/>
              </a:rPr>
              <a:t>Privacy</a:t>
            </a:r>
            <a:endParaRPr b="0" i="0" sz="1800" u="none" cap="none" strike="noStrike">
              <a:solidFill>
                <a:srgbClr val="C9211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C9211E"/>
                </a:solidFill>
                <a:latin typeface="Arial"/>
                <a:ea typeface="Arial"/>
                <a:cs typeface="Arial"/>
                <a:sym typeface="Arial"/>
              </a:rPr>
              <a:t>Network</a:t>
            </a:r>
            <a:endParaRPr b="0" i="0" sz="1800" u="none" cap="none" strike="noStrike">
              <a:solidFill>
                <a:srgbClr val="C9211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5"/>
          <p:cNvSpPr txBox="1"/>
          <p:nvPr/>
        </p:nvSpPr>
        <p:spPr>
          <a:xfrm>
            <a:off x="2636520" y="2189160"/>
            <a:ext cx="21945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Edge Video Analytics Pipelines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(2015~2020)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5"/>
          <p:cNvSpPr txBox="1"/>
          <p:nvPr/>
        </p:nvSpPr>
        <p:spPr>
          <a:xfrm>
            <a:off x="5094600" y="2040480"/>
            <a:ext cx="1434900" cy="5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Temporal pruning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5"/>
          <p:cNvSpPr txBox="1"/>
          <p:nvPr/>
        </p:nvSpPr>
        <p:spPr>
          <a:xfrm>
            <a:off x="6574200" y="2052360"/>
            <a:ext cx="1434900" cy="5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Model pruning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5"/>
          <p:cNvSpPr txBox="1"/>
          <p:nvPr/>
        </p:nvSpPr>
        <p:spPr>
          <a:xfrm>
            <a:off x="7937160" y="2061720"/>
            <a:ext cx="1828800" cy="8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Temporal + Model pruning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6" name="Google Shape;116;p5"/>
          <p:cNvCxnSpPr/>
          <p:nvPr/>
        </p:nvCxnSpPr>
        <p:spPr>
          <a:xfrm>
            <a:off x="1645920" y="2651760"/>
            <a:ext cx="914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117" name="Google Shape;117;p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026000" y="1051560"/>
            <a:ext cx="456840" cy="45684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8" name="Google Shape;118;p5"/>
          <p:cNvCxnSpPr/>
          <p:nvPr/>
        </p:nvCxnSpPr>
        <p:spPr>
          <a:xfrm flipH="1">
            <a:off x="5836920" y="1508400"/>
            <a:ext cx="1371600" cy="549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19" name="Google Shape;119;p5"/>
          <p:cNvCxnSpPr/>
          <p:nvPr/>
        </p:nvCxnSpPr>
        <p:spPr>
          <a:xfrm>
            <a:off x="7208880" y="1508400"/>
            <a:ext cx="1371300" cy="5532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20" name="Google Shape;120;p5"/>
          <p:cNvCxnSpPr/>
          <p:nvPr/>
        </p:nvCxnSpPr>
        <p:spPr>
          <a:xfrm>
            <a:off x="7209240" y="1508400"/>
            <a:ext cx="90600" cy="640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grpSp>
        <p:nvGrpSpPr>
          <p:cNvPr id="121" name="Google Shape;121;p5"/>
          <p:cNvGrpSpPr/>
          <p:nvPr/>
        </p:nvGrpSpPr>
        <p:grpSpPr>
          <a:xfrm>
            <a:off x="7665689" y="1057906"/>
            <a:ext cx="914437" cy="596522"/>
            <a:chOff x="7559040" y="929640"/>
            <a:chExt cx="1447810" cy="1001885"/>
          </a:xfrm>
        </p:grpSpPr>
        <p:pic>
          <p:nvPicPr>
            <p:cNvPr id="122" name="Google Shape;122;p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7559040" y="929640"/>
              <a:ext cx="685800" cy="457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3" name="Google Shape;123;p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8321040" y="929640"/>
              <a:ext cx="685800" cy="457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4" name="Google Shape;124;p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559050" y="1474325"/>
              <a:ext cx="685800" cy="4571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5" name="Google Shape;125;p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8321050" y="1474325"/>
              <a:ext cx="685800" cy="4572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6" name="Google Shape;126;p5"/>
          <p:cNvGrpSpPr/>
          <p:nvPr/>
        </p:nvGrpSpPr>
        <p:grpSpPr>
          <a:xfrm>
            <a:off x="5837122" y="2786008"/>
            <a:ext cx="430319" cy="275483"/>
            <a:chOff x="2703950" y="3348100"/>
            <a:chExt cx="1684225" cy="804800"/>
          </a:xfrm>
        </p:grpSpPr>
        <p:sp>
          <p:nvSpPr>
            <p:cNvPr id="127" name="Google Shape;127;p5"/>
            <p:cNvSpPr/>
            <p:nvPr/>
          </p:nvSpPr>
          <p:spPr>
            <a:xfrm>
              <a:off x="2703950" y="3348100"/>
              <a:ext cx="1684200" cy="7770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C9211E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6666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28" name="Google Shape;128;p5"/>
            <p:cNvCxnSpPr>
              <a:stCxn id="127" idx="0"/>
              <a:endCxn id="127" idx="3"/>
            </p:cNvCxnSpPr>
            <p:nvPr/>
          </p:nvCxnSpPr>
          <p:spPr>
            <a:xfrm>
              <a:off x="3546050" y="3348100"/>
              <a:ext cx="842100" cy="388500"/>
            </a:xfrm>
            <a:prstGeom prst="straightConnector1">
              <a:avLst/>
            </a:prstGeom>
            <a:noFill/>
            <a:ln cap="flat" cmpd="sng" w="9525">
              <a:solidFill>
                <a:srgbClr val="C9211E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29" name="Google Shape;129;p5"/>
            <p:cNvCxnSpPr/>
            <p:nvPr/>
          </p:nvCxnSpPr>
          <p:spPr>
            <a:xfrm>
              <a:off x="3070575" y="3376450"/>
              <a:ext cx="1317600" cy="658800"/>
            </a:xfrm>
            <a:prstGeom prst="straightConnector1">
              <a:avLst/>
            </a:prstGeom>
            <a:noFill/>
            <a:ln cap="flat" cmpd="sng" w="9525">
              <a:solidFill>
                <a:srgbClr val="C9211E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30" name="Google Shape;130;p5"/>
            <p:cNvCxnSpPr/>
            <p:nvPr/>
          </p:nvCxnSpPr>
          <p:spPr>
            <a:xfrm>
              <a:off x="2717625" y="3388200"/>
              <a:ext cx="1364700" cy="764700"/>
            </a:xfrm>
            <a:prstGeom prst="straightConnector1">
              <a:avLst/>
            </a:prstGeom>
            <a:noFill/>
            <a:ln cap="flat" cmpd="sng" w="9525">
              <a:solidFill>
                <a:srgbClr val="C9211E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31" name="Google Shape;131;p5"/>
            <p:cNvCxnSpPr>
              <a:stCxn id="127" idx="1"/>
              <a:endCxn id="127" idx="2"/>
            </p:cNvCxnSpPr>
            <p:nvPr/>
          </p:nvCxnSpPr>
          <p:spPr>
            <a:xfrm>
              <a:off x="2703950" y="3736600"/>
              <a:ext cx="842100" cy="388500"/>
            </a:xfrm>
            <a:prstGeom prst="straightConnector1">
              <a:avLst/>
            </a:prstGeom>
            <a:noFill/>
            <a:ln cap="flat" cmpd="sng" w="9525">
              <a:solidFill>
                <a:srgbClr val="C9211E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32" name="Google Shape;132;p5"/>
          <p:cNvGrpSpPr/>
          <p:nvPr/>
        </p:nvGrpSpPr>
        <p:grpSpPr>
          <a:xfrm>
            <a:off x="6834451" y="2786056"/>
            <a:ext cx="914437" cy="596522"/>
            <a:chOff x="7559040" y="929640"/>
            <a:chExt cx="1447810" cy="1001885"/>
          </a:xfrm>
        </p:grpSpPr>
        <p:pic>
          <p:nvPicPr>
            <p:cNvPr id="133" name="Google Shape;133;p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7559040" y="929640"/>
              <a:ext cx="685800" cy="457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4" name="Google Shape;134;p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8321040" y="929640"/>
              <a:ext cx="685800" cy="457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5" name="Google Shape;135;p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559050" y="1474325"/>
              <a:ext cx="685800" cy="4571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6" name="Google Shape;136;p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8321050" y="1474325"/>
              <a:ext cx="685800" cy="4572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37" name="Google Shape;137;p5"/>
          <p:cNvGrpSpPr/>
          <p:nvPr/>
        </p:nvGrpSpPr>
        <p:grpSpPr>
          <a:xfrm>
            <a:off x="6845618" y="3102561"/>
            <a:ext cx="430319" cy="275483"/>
            <a:chOff x="2703950" y="3348100"/>
            <a:chExt cx="1684225" cy="804800"/>
          </a:xfrm>
        </p:grpSpPr>
        <p:sp>
          <p:nvSpPr>
            <p:cNvPr id="138" name="Google Shape;138;p5"/>
            <p:cNvSpPr/>
            <p:nvPr/>
          </p:nvSpPr>
          <p:spPr>
            <a:xfrm>
              <a:off x="2703950" y="3348100"/>
              <a:ext cx="1684200" cy="7770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C9211E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6666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39" name="Google Shape;139;p5"/>
            <p:cNvCxnSpPr>
              <a:stCxn id="138" idx="0"/>
              <a:endCxn id="138" idx="3"/>
            </p:cNvCxnSpPr>
            <p:nvPr/>
          </p:nvCxnSpPr>
          <p:spPr>
            <a:xfrm>
              <a:off x="3546050" y="3348100"/>
              <a:ext cx="842100" cy="388500"/>
            </a:xfrm>
            <a:prstGeom prst="straightConnector1">
              <a:avLst/>
            </a:prstGeom>
            <a:noFill/>
            <a:ln cap="flat" cmpd="sng" w="9525">
              <a:solidFill>
                <a:srgbClr val="C9211E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0" name="Google Shape;140;p5"/>
            <p:cNvCxnSpPr/>
            <p:nvPr/>
          </p:nvCxnSpPr>
          <p:spPr>
            <a:xfrm>
              <a:off x="3070575" y="3376450"/>
              <a:ext cx="1317600" cy="658800"/>
            </a:xfrm>
            <a:prstGeom prst="straightConnector1">
              <a:avLst/>
            </a:prstGeom>
            <a:noFill/>
            <a:ln cap="flat" cmpd="sng" w="9525">
              <a:solidFill>
                <a:srgbClr val="C9211E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1" name="Google Shape;141;p5"/>
            <p:cNvCxnSpPr/>
            <p:nvPr/>
          </p:nvCxnSpPr>
          <p:spPr>
            <a:xfrm>
              <a:off x="2717625" y="3388200"/>
              <a:ext cx="1364700" cy="764700"/>
            </a:xfrm>
            <a:prstGeom prst="straightConnector1">
              <a:avLst/>
            </a:prstGeom>
            <a:noFill/>
            <a:ln cap="flat" cmpd="sng" w="9525">
              <a:solidFill>
                <a:srgbClr val="C9211E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" name="Google Shape;142;p5"/>
            <p:cNvCxnSpPr>
              <a:stCxn id="138" idx="1"/>
              <a:endCxn id="138" idx="2"/>
            </p:cNvCxnSpPr>
            <p:nvPr/>
          </p:nvCxnSpPr>
          <p:spPr>
            <a:xfrm>
              <a:off x="2703950" y="3736600"/>
              <a:ext cx="842100" cy="388500"/>
            </a:xfrm>
            <a:prstGeom prst="straightConnector1">
              <a:avLst/>
            </a:prstGeom>
            <a:noFill/>
            <a:ln cap="flat" cmpd="sng" w="9525">
              <a:solidFill>
                <a:srgbClr val="C9211E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43" name="Google Shape;143;p5"/>
          <p:cNvGrpSpPr/>
          <p:nvPr/>
        </p:nvGrpSpPr>
        <p:grpSpPr>
          <a:xfrm>
            <a:off x="8315889" y="2786056"/>
            <a:ext cx="914437" cy="596522"/>
            <a:chOff x="7559040" y="929640"/>
            <a:chExt cx="1447810" cy="1001885"/>
          </a:xfrm>
        </p:grpSpPr>
        <p:pic>
          <p:nvPicPr>
            <p:cNvPr id="144" name="Google Shape;144;p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7559040" y="929640"/>
              <a:ext cx="685800" cy="457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5" name="Google Shape;145;p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8321040" y="929640"/>
              <a:ext cx="685800" cy="457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6" name="Google Shape;146;p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559050" y="1474325"/>
              <a:ext cx="685800" cy="4571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7" name="Google Shape;147;p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8321050" y="1474325"/>
              <a:ext cx="685800" cy="4572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8" name="Google Shape;148;p5"/>
          <p:cNvGrpSpPr/>
          <p:nvPr/>
        </p:nvGrpSpPr>
        <p:grpSpPr>
          <a:xfrm>
            <a:off x="8316947" y="3102561"/>
            <a:ext cx="430319" cy="275483"/>
            <a:chOff x="2703950" y="3348100"/>
            <a:chExt cx="1684225" cy="804800"/>
          </a:xfrm>
        </p:grpSpPr>
        <p:sp>
          <p:nvSpPr>
            <p:cNvPr id="149" name="Google Shape;149;p5"/>
            <p:cNvSpPr/>
            <p:nvPr/>
          </p:nvSpPr>
          <p:spPr>
            <a:xfrm>
              <a:off x="2703950" y="3348100"/>
              <a:ext cx="1684200" cy="7770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C9211E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6666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50" name="Google Shape;150;p5"/>
            <p:cNvCxnSpPr>
              <a:stCxn id="149" idx="0"/>
              <a:endCxn id="149" idx="3"/>
            </p:cNvCxnSpPr>
            <p:nvPr/>
          </p:nvCxnSpPr>
          <p:spPr>
            <a:xfrm>
              <a:off x="3546050" y="3348100"/>
              <a:ext cx="842100" cy="388500"/>
            </a:xfrm>
            <a:prstGeom prst="straightConnector1">
              <a:avLst/>
            </a:prstGeom>
            <a:noFill/>
            <a:ln cap="flat" cmpd="sng" w="9525">
              <a:solidFill>
                <a:srgbClr val="C9211E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51" name="Google Shape;151;p5"/>
            <p:cNvCxnSpPr/>
            <p:nvPr/>
          </p:nvCxnSpPr>
          <p:spPr>
            <a:xfrm>
              <a:off x="3070575" y="3376450"/>
              <a:ext cx="1317600" cy="658800"/>
            </a:xfrm>
            <a:prstGeom prst="straightConnector1">
              <a:avLst/>
            </a:prstGeom>
            <a:noFill/>
            <a:ln cap="flat" cmpd="sng" w="9525">
              <a:solidFill>
                <a:srgbClr val="C9211E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52" name="Google Shape;152;p5"/>
            <p:cNvCxnSpPr/>
            <p:nvPr/>
          </p:nvCxnSpPr>
          <p:spPr>
            <a:xfrm>
              <a:off x="2717625" y="3388200"/>
              <a:ext cx="1364700" cy="764700"/>
            </a:xfrm>
            <a:prstGeom prst="straightConnector1">
              <a:avLst/>
            </a:prstGeom>
            <a:noFill/>
            <a:ln cap="flat" cmpd="sng" w="9525">
              <a:solidFill>
                <a:srgbClr val="C9211E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53" name="Google Shape;153;p5"/>
            <p:cNvCxnSpPr>
              <a:stCxn id="149" idx="1"/>
              <a:endCxn id="149" idx="2"/>
            </p:cNvCxnSpPr>
            <p:nvPr/>
          </p:nvCxnSpPr>
          <p:spPr>
            <a:xfrm>
              <a:off x="2703950" y="3736600"/>
              <a:ext cx="842100" cy="388500"/>
            </a:xfrm>
            <a:prstGeom prst="straightConnector1">
              <a:avLst/>
            </a:prstGeom>
            <a:noFill/>
            <a:ln cap="flat" cmpd="sng" w="9525">
              <a:solidFill>
                <a:srgbClr val="C9211E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54" name="Google Shape;154;p5"/>
          <p:cNvGrpSpPr/>
          <p:nvPr/>
        </p:nvGrpSpPr>
        <p:grpSpPr>
          <a:xfrm>
            <a:off x="8797676" y="2797761"/>
            <a:ext cx="430319" cy="275483"/>
            <a:chOff x="2703950" y="3348100"/>
            <a:chExt cx="1684225" cy="804800"/>
          </a:xfrm>
        </p:grpSpPr>
        <p:sp>
          <p:nvSpPr>
            <p:cNvPr id="155" name="Google Shape;155;p5"/>
            <p:cNvSpPr/>
            <p:nvPr/>
          </p:nvSpPr>
          <p:spPr>
            <a:xfrm>
              <a:off x="2703950" y="3348100"/>
              <a:ext cx="1684200" cy="7770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C9211E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6666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56" name="Google Shape;156;p5"/>
            <p:cNvCxnSpPr>
              <a:stCxn id="155" idx="0"/>
              <a:endCxn id="155" idx="3"/>
            </p:cNvCxnSpPr>
            <p:nvPr/>
          </p:nvCxnSpPr>
          <p:spPr>
            <a:xfrm>
              <a:off x="3546050" y="3348100"/>
              <a:ext cx="842100" cy="388500"/>
            </a:xfrm>
            <a:prstGeom prst="straightConnector1">
              <a:avLst/>
            </a:prstGeom>
            <a:noFill/>
            <a:ln cap="flat" cmpd="sng" w="9525">
              <a:solidFill>
                <a:srgbClr val="C9211E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57" name="Google Shape;157;p5"/>
            <p:cNvCxnSpPr/>
            <p:nvPr/>
          </p:nvCxnSpPr>
          <p:spPr>
            <a:xfrm>
              <a:off x="3070575" y="3376450"/>
              <a:ext cx="1317600" cy="658800"/>
            </a:xfrm>
            <a:prstGeom prst="straightConnector1">
              <a:avLst/>
            </a:prstGeom>
            <a:noFill/>
            <a:ln cap="flat" cmpd="sng" w="9525">
              <a:solidFill>
                <a:srgbClr val="C9211E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58" name="Google Shape;158;p5"/>
            <p:cNvCxnSpPr/>
            <p:nvPr/>
          </p:nvCxnSpPr>
          <p:spPr>
            <a:xfrm>
              <a:off x="2717625" y="3388200"/>
              <a:ext cx="1364700" cy="764700"/>
            </a:xfrm>
            <a:prstGeom prst="straightConnector1">
              <a:avLst/>
            </a:prstGeom>
            <a:noFill/>
            <a:ln cap="flat" cmpd="sng" w="9525">
              <a:solidFill>
                <a:srgbClr val="C9211E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59" name="Google Shape;159;p5"/>
            <p:cNvCxnSpPr>
              <a:stCxn id="155" idx="1"/>
              <a:endCxn id="155" idx="2"/>
            </p:cNvCxnSpPr>
            <p:nvPr/>
          </p:nvCxnSpPr>
          <p:spPr>
            <a:xfrm>
              <a:off x="2703950" y="3736600"/>
              <a:ext cx="842100" cy="388500"/>
            </a:xfrm>
            <a:prstGeom prst="straightConnector1">
              <a:avLst/>
            </a:prstGeom>
            <a:noFill/>
            <a:ln cap="flat" cmpd="sng" w="9525">
              <a:solidFill>
                <a:srgbClr val="C9211E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pic>
        <p:nvPicPr>
          <p:cNvPr id="160" name="Google Shape;160;p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026000" y="3831725"/>
            <a:ext cx="696250" cy="696250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5"/>
          <p:cNvSpPr txBox="1"/>
          <p:nvPr/>
        </p:nvSpPr>
        <p:spPr>
          <a:xfrm>
            <a:off x="5960275" y="4035028"/>
            <a:ext cx="14349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DNN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62" name="Google Shape;162;p5"/>
          <p:cNvCxnSpPr/>
          <p:nvPr/>
        </p:nvCxnSpPr>
        <p:spPr>
          <a:xfrm>
            <a:off x="5805575" y="3489025"/>
            <a:ext cx="1282500" cy="341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63" name="Google Shape;163;p5"/>
          <p:cNvCxnSpPr>
            <a:endCxn id="160" idx="0"/>
          </p:cNvCxnSpPr>
          <p:nvPr/>
        </p:nvCxnSpPr>
        <p:spPr>
          <a:xfrm>
            <a:off x="7288025" y="3477425"/>
            <a:ext cx="86100" cy="354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64" name="Google Shape;164;p5"/>
          <p:cNvCxnSpPr/>
          <p:nvPr/>
        </p:nvCxnSpPr>
        <p:spPr>
          <a:xfrm flipH="1">
            <a:off x="7588325" y="3500825"/>
            <a:ext cx="1094100" cy="329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65" name="Google Shape;165;p5"/>
          <p:cNvCxnSpPr/>
          <p:nvPr/>
        </p:nvCxnSpPr>
        <p:spPr>
          <a:xfrm>
            <a:off x="5039250" y="1171380"/>
            <a:ext cx="0" cy="3405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</p:cxnSp>
      <p:grpSp>
        <p:nvGrpSpPr>
          <p:cNvPr id="166" name="Google Shape;166;p5"/>
          <p:cNvGrpSpPr/>
          <p:nvPr/>
        </p:nvGrpSpPr>
        <p:grpSpPr>
          <a:xfrm>
            <a:off x="7854388" y="3801675"/>
            <a:ext cx="1123187" cy="755550"/>
            <a:chOff x="882350" y="1117650"/>
            <a:chExt cx="1123187" cy="755550"/>
          </a:xfrm>
        </p:grpSpPr>
        <p:sp>
          <p:nvSpPr>
            <p:cNvPr id="167" name="Google Shape;167;p5"/>
            <p:cNvSpPr/>
            <p:nvPr/>
          </p:nvSpPr>
          <p:spPr>
            <a:xfrm>
              <a:off x="882350" y="1117650"/>
              <a:ext cx="647100" cy="364800"/>
            </a:xfrm>
            <a:prstGeom prst="roundRect">
              <a:avLst>
                <a:gd fmla="val 16667" name="adj"/>
              </a:avLst>
            </a:prstGeom>
            <a:solidFill>
              <a:schemeClr val="accent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GPU</a:t>
              </a:r>
              <a:endPara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68;p5"/>
            <p:cNvSpPr/>
            <p:nvPr/>
          </p:nvSpPr>
          <p:spPr>
            <a:xfrm>
              <a:off x="882350" y="1508400"/>
              <a:ext cx="647100" cy="364800"/>
            </a:xfrm>
            <a:prstGeom prst="roundRect">
              <a:avLst>
                <a:gd fmla="val 16667" name="adj"/>
              </a:avLst>
            </a:prstGeom>
            <a:solidFill>
              <a:schemeClr val="accent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GPU</a:t>
              </a:r>
              <a:endPara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69;p5"/>
            <p:cNvSpPr/>
            <p:nvPr/>
          </p:nvSpPr>
          <p:spPr>
            <a:xfrm>
              <a:off x="1569725" y="1121100"/>
              <a:ext cx="430200" cy="220200"/>
            </a:xfrm>
            <a:prstGeom prst="roundRect">
              <a:avLst>
                <a:gd fmla="val 16667" name="adj"/>
              </a:avLst>
            </a:prstGeom>
            <a:solidFill>
              <a:srgbClr val="729FC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1" i="0" lang="en-US" sz="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CPU</a:t>
              </a:r>
              <a:endParaRPr b="1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170;p5"/>
            <p:cNvSpPr/>
            <p:nvPr/>
          </p:nvSpPr>
          <p:spPr>
            <a:xfrm>
              <a:off x="1569725" y="1384994"/>
              <a:ext cx="430200" cy="220200"/>
            </a:xfrm>
            <a:prstGeom prst="roundRect">
              <a:avLst>
                <a:gd fmla="val 16667" name="adj"/>
              </a:avLst>
            </a:prstGeom>
            <a:solidFill>
              <a:srgbClr val="729FC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1" i="0" lang="en-US" sz="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CPU</a:t>
              </a:r>
              <a:endParaRPr b="1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71;p5"/>
            <p:cNvSpPr/>
            <p:nvPr/>
          </p:nvSpPr>
          <p:spPr>
            <a:xfrm>
              <a:off x="1575337" y="1648888"/>
              <a:ext cx="430200" cy="220200"/>
            </a:xfrm>
            <a:prstGeom prst="roundRect">
              <a:avLst>
                <a:gd fmla="val 16667" name="adj"/>
              </a:avLst>
            </a:prstGeom>
            <a:solidFill>
              <a:srgbClr val="729FC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1" i="0" lang="en-US" sz="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CPU</a:t>
              </a:r>
              <a:endParaRPr b="1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2" name="Google Shape;172;p5"/>
          <p:cNvSpPr/>
          <p:nvPr/>
        </p:nvSpPr>
        <p:spPr>
          <a:xfrm>
            <a:off x="3741875" y="4660400"/>
            <a:ext cx="6262800" cy="8496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How many resources?</a:t>
            </a:r>
            <a:endParaRPr b="1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Usually, they are set to meet 4 fps instead of 2 or 3 fps!</a:t>
            </a:r>
            <a:endParaRPr b="1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" name="Google Shape;173;p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20675" y="1607750"/>
            <a:ext cx="553201" cy="553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96900" y="3131750"/>
            <a:ext cx="696250" cy="69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6"/>
          <p:cNvSpPr/>
          <p:nvPr/>
        </p:nvSpPr>
        <p:spPr>
          <a:xfrm>
            <a:off x="-8225" y="-10989"/>
            <a:ext cx="10095000" cy="991800"/>
          </a:xfrm>
          <a:prstGeom prst="rect">
            <a:avLst/>
          </a:prstGeom>
          <a:solidFill>
            <a:srgbClr val="61238A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6"/>
          <p:cNvSpPr/>
          <p:nvPr/>
        </p:nvSpPr>
        <p:spPr>
          <a:xfrm>
            <a:off x="504000" y="-2520"/>
            <a:ext cx="9070500" cy="94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i="0" lang="en-US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Idle resources are common </a:t>
            </a:r>
            <a:endParaRPr b="1" i="0" sz="4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1" name="Google Shape;181;p6"/>
          <p:cNvPicPr preferRelativeResize="0"/>
          <p:nvPr/>
        </p:nvPicPr>
        <p:blipFill rotWithShape="1">
          <a:blip r:embed="rId3">
            <a:alphaModFix/>
          </a:blip>
          <a:srcRect b="1170" l="0" r="0" t="1171"/>
          <a:stretch/>
        </p:blipFill>
        <p:spPr>
          <a:xfrm>
            <a:off x="158450" y="1547956"/>
            <a:ext cx="9729779" cy="2100888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6"/>
          <p:cNvSpPr/>
          <p:nvPr/>
        </p:nvSpPr>
        <p:spPr>
          <a:xfrm>
            <a:off x="640080" y="4389120"/>
            <a:ext cx="8868960" cy="69624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Can we </a:t>
            </a:r>
            <a:r>
              <a:rPr b="1" i="0" lang="en-US" sz="1800" u="none" cap="none" strike="noStrike">
                <a:solidFill>
                  <a:srgbClr val="C9211E"/>
                </a:solidFill>
                <a:latin typeface="Arial"/>
                <a:ea typeface="Arial"/>
                <a:cs typeface="Arial"/>
                <a:sym typeface="Arial"/>
              </a:rPr>
              <a:t>leverage</a:t>
            </a: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these idle resources to </a:t>
            </a:r>
            <a:r>
              <a:rPr b="1" i="0" lang="en-US" sz="1800" u="none" cap="none" strike="noStrike">
                <a:solidFill>
                  <a:srgbClr val="C9211E"/>
                </a:solidFill>
                <a:latin typeface="Arial"/>
                <a:ea typeface="Arial"/>
                <a:cs typeface="Arial"/>
                <a:sym typeface="Arial"/>
              </a:rPr>
              <a:t>improve</a:t>
            </a: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video analytics? 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7"/>
          <p:cNvSpPr/>
          <p:nvPr/>
        </p:nvSpPr>
        <p:spPr>
          <a:xfrm>
            <a:off x="-8225" y="-10989"/>
            <a:ext cx="10095000" cy="991800"/>
          </a:xfrm>
          <a:prstGeom prst="rect">
            <a:avLst/>
          </a:prstGeom>
          <a:solidFill>
            <a:srgbClr val="61238A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7"/>
          <p:cNvSpPr/>
          <p:nvPr/>
        </p:nvSpPr>
        <p:spPr>
          <a:xfrm>
            <a:off x="504000" y="-2520"/>
            <a:ext cx="9070500" cy="94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i="0" lang="en-US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Idle resources are common </a:t>
            </a:r>
            <a:endParaRPr b="1" i="0" sz="4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9" name="Google Shape;189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185" y="1422800"/>
            <a:ext cx="3052634" cy="1997101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7"/>
          <p:cNvSpPr/>
          <p:nvPr/>
        </p:nvSpPr>
        <p:spPr>
          <a:xfrm>
            <a:off x="1188720" y="4389480"/>
            <a:ext cx="7680240" cy="69624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It is hard because they are </a:t>
            </a:r>
            <a:r>
              <a:rPr b="0" i="0" lang="en-US" sz="1800" u="none" cap="none" strike="noStrike">
                <a:solidFill>
                  <a:srgbClr val="C9211E"/>
                </a:solidFill>
                <a:latin typeface="Arial"/>
                <a:ea typeface="Arial"/>
                <a:cs typeface="Arial"/>
                <a:sym typeface="Arial"/>
              </a:rPr>
              <a:t>non-deterministic</a:t>
            </a: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b="0" i="0" lang="en-US" sz="1800" u="none" cap="none" strike="noStrike">
                <a:solidFill>
                  <a:srgbClr val="C9211E"/>
                </a:solidFill>
                <a:latin typeface="Arial"/>
                <a:ea typeface="Arial"/>
                <a:cs typeface="Arial"/>
                <a:sym typeface="Arial"/>
              </a:rPr>
              <a:t>fragmented</a:t>
            </a: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! 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7"/>
          <p:cNvSpPr/>
          <p:nvPr/>
        </p:nvSpPr>
        <p:spPr>
          <a:xfrm>
            <a:off x="6413500" y="1730525"/>
            <a:ext cx="3601800" cy="12198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Vigil: 19.03% &lt; 45 infer/sec</a:t>
            </a:r>
            <a:endParaRPr b="1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Glimpse: 7.26% &gt; 50 infer/sec </a:t>
            </a:r>
            <a:endParaRPr b="1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7"/>
          <p:cNvSpPr txBox="1"/>
          <p:nvPr/>
        </p:nvSpPr>
        <p:spPr>
          <a:xfrm>
            <a:off x="-32412" y="349505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Vigil</a:t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3" name="Google Shape;193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07578" y="1357445"/>
            <a:ext cx="3141341" cy="2062451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7"/>
          <p:cNvSpPr txBox="1"/>
          <p:nvPr/>
        </p:nvSpPr>
        <p:spPr>
          <a:xfrm>
            <a:off x="3278238" y="349810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Glimpse</a:t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8"/>
          <p:cNvSpPr/>
          <p:nvPr/>
        </p:nvSpPr>
        <p:spPr>
          <a:xfrm>
            <a:off x="-8225" y="-10989"/>
            <a:ext cx="10095000" cy="991800"/>
          </a:xfrm>
          <a:prstGeom prst="rect">
            <a:avLst/>
          </a:prstGeom>
          <a:solidFill>
            <a:srgbClr val="61238A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8"/>
          <p:cNvSpPr txBox="1"/>
          <p:nvPr/>
        </p:nvSpPr>
        <p:spPr>
          <a:xfrm>
            <a:off x="4767927" y="4175704"/>
            <a:ext cx="3000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Yes</a:t>
            </a:r>
            <a:endParaRPr b="0" i="0" sz="1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p8"/>
          <p:cNvSpPr/>
          <p:nvPr/>
        </p:nvSpPr>
        <p:spPr>
          <a:xfrm>
            <a:off x="504000" y="-2520"/>
            <a:ext cx="9070500" cy="94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i="0" lang="en-US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How to leverage idle resources? </a:t>
            </a:r>
            <a:endParaRPr b="1" i="0" sz="4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2" name="Google Shape;202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2880" y="1299017"/>
            <a:ext cx="4218120" cy="3213806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8"/>
          <p:cNvSpPr/>
          <p:nvPr/>
        </p:nvSpPr>
        <p:spPr>
          <a:xfrm>
            <a:off x="4693920" y="1314360"/>
            <a:ext cx="4753800" cy="6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</a:t>
            </a:r>
            <a:r>
              <a:rPr b="1" i="0" lang="en-US" sz="1800" u="none" cap="none" strike="noStrike">
                <a:solidFill>
                  <a:srgbClr val="C9211E"/>
                </a:solidFill>
                <a:latin typeface="Arial"/>
                <a:ea typeface="Arial"/>
                <a:cs typeface="Arial"/>
                <a:sym typeface="Arial"/>
              </a:rPr>
              <a:t>small portion </a:t>
            </a: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of frames make a bad overall mAP for detectors!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8"/>
          <p:cNvSpPr/>
          <p:nvPr/>
        </p:nvSpPr>
        <p:spPr>
          <a:xfrm>
            <a:off x="6705600" y="2103120"/>
            <a:ext cx="456120" cy="547559"/>
          </a:xfrm>
          <a:custGeom>
            <a:rect b="b" l="l" r="r" t="t"/>
            <a:pathLst>
              <a:path extrusionOk="0" h="1525" w="1272">
                <a:moveTo>
                  <a:pt x="317" y="0"/>
                </a:moveTo>
                <a:lnTo>
                  <a:pt x="317" y="1143"/>
                </a:lnTo>
                <a:lnTo>
                  <a:pt x="0" y="1143"/>
                </a:lnTo>
                <a:lnTo>
                  <a:pt x="635" y="1524"/>
                </a:lnTo>
                <a:lnTo>
                  <a:pt x="1271" y="1143"/>
                </a:lnTo>
                <a:lnTo>
                  <a:pt x="953" y="1143"/>
                </a:lnTo>
                <a:lnTo>
                  <a:pt x="953" y="0"/>
                </a:lnTo>
                <a:lnTo>
                  <a:pt x="317" y="0"/>
                </a:lnTo>
              </a:path>
            </a:pathLst>
          </a:cu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" name="Google Shape;205;p8"/>
          <p:cNvSpPr/>
          <p:nvPr/>
        </p:nvSpPr>
        <p:spPr>
          <a:xfrm>
            <a:off x="7079375" y="2010600"/>
            <a:ext cx="16725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opportunistic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enhancement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p8"/>
          <p:cNvSpPr txBox="1"/>
          <p:nvPr/>
        </p:nvSpPr>
        <p:spPr>
          <a:xfrm>
            <a:off x="9692640" y="3835440"/>
            <a:ext cx="180720" cy="346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8"/>
          <p:cNvSpPr/>
          <p:nvPr/>
        </p:nvSpPr>
        <p:spPr>
          <a:xfrm>
            <a:off x="6292991" y="3605800"/>
            <a:ext cx="1282200" cy="696300"/>
          </a:xfrm>
          <a:prstGeom prst="diamond">
            <a:avLst/>
          </a:prstGeom>
          <a:solidFill>
            <a:srgbClr val="FFDBB6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hard?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8" name="Google Shape;208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68726" y="2775355"/>
            <a:ext cx="729875" cy="45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9" name="Google Shape;209;p8"/>
          <p:cNvCxnSpPr>
            <a:stCxn id="208" idx="2"/>
            <a:endCxn id="207" idx="0"/>
          </p:cNvCxnSpPr>
          <p:nvPr/>
        </p:nvCxnSpPr>
        <p:spPr>
          <a:xfrm>
            <a:off x="6933663" y="3234055"/>
            <a:ext cx="300" cy="371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10" name="Google Shape;210;p8"/>
          <p:cNvCxnSpPr>
            <a:stCxn id="207" idx="2"/>
          </p:cNvCxnSpPr>
          <p:nvPr/>
        </p:nvCxnSpPr>
        <p:spPr>
          <a:xfrm flipH="1">
            <a:off x="5728691" y="4302100"/>
            <a:ext cx="1205400" cy="5442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11" name="Google Shape;211;p8"/>
          <p:cNvSpPr txBox="1"/>
          <p:nvPr/>
        </p:nvSpPr>
        <p:spPr>
          <a:xfrm>
            <a:off x="6845925" y="4154525"/>
            <a:ext cx="18354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</a:t>
            </a:r>
            <a:endParaRPr b="0" i="0" sz="1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2" name="Google Shape;212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10725" y="4846300"/>
            <a:ext cx="729875" cy="7298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3" name="Google Shape;213;p8"/>
          <p:cNvCxnSpPr/>
          <p:nvPr/>
        </p:nvCxnSpPr>
        <p:spPr>
          <a:xfrm>
            <a:off x="6937961" y="4303761"/>
            <a:ext cx="1176300" cy="435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214" name="Google Shape;214;p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779690" y="4827819"/>
            <a:ext cx="696250" cy="696250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8"/>
          <p:cNvSpPr txBox="1"/>
          <p:nvPr/>
        </p:nvSpPr>
        <p:spPr>
          <a:xfrm>
            <a:off x="4157450" y="4988038"/>
            <a:ext cx="14349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enhancer</a:t>
            </a:r>
            <a:endParaRPr b="0" i="0" sz="1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p8"/>
          <p:cNvSpPr txBox="1"/>
          <p:nvPr/>
        </p:nvSpPr>
        <p:spPr>
          <a:xfrm>
            <a:off x="8452725" y="4800338"/>
            <a:ext cx="14349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downstream</a:t>
            </a:r>
            <a:endParaRPr b="0" i="0" sz="1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DNNs</a:t>
            </a:r>
            <a:endParaRPr b="0" i="0" sz="1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p8"/>
          <p:cNvSpPr/>
          <p:nvPr/>
        </p:nvSpPr>
        <p:spPr>
          <a:xfrm rot="-5400000">
            <a:off x="6804432" y="4523524"/>
            <a:ext cx="311850" cy="1405901"/>
          </a:xfrm>
          <a:custGeom>
            <a:rect b="b" l="l" r="r" t="t"/>
            <a:pathLst>
              <a:path extrusionOk="0" h="1525" w="1272">
                <a:moveTo>
                  <a:pt x="317" y="0"/>
                </a:moveTo>
                <a:lnTo>
                  <a:pt x="317" y="1143"/>
                </a:lnTo>
                <a:lnTo>
                  <a:pt x="0" y="1143"/>
                </a:lnTo>
                <a:lnTo>
                  <a:pt x="635" y="1524"/>
                </a:lnTo>
                <a:lnTo>
                  <a:pt x="1271" y="1143"/>
                </a:lnTo>
                <a:lnTo>
                  <a:pt x="953" y="1143"/>
                </a:lnTo>
                <a:lnTo>
                  <a:pt x="953" y="0"/>
                </a:lnTo>
                <a:lnTo>
                  <a:pt x="317" y="0"/>
                </a:lnTo>
              </a:path>
            </a:pathLst>
          </a:custGeom>
          <a:solidFill>
            <a:schemeClr val="lt1"/>
          </a:solidFill>
          <a:ln cap="flat" cmpd="sng" w="9525">
            <a:solidFill>
              <a:srgbClr val="111111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9"/>
          <p:cNvSpPr/>
          <p:nvPr/>
        </p:nvSpPr>
        <p:spPr>
          <a:xfrm>
            <a:off x="-8225" y="-10989"/>
            <a:ext cx="10095000" cy="991800"/>
          </a:xfrm>
          <a:prstGeom prst="rect">
            <a:avLst/>
          </a:prstGeom>
          <a:solidFill>
            <a:srgbClr val="61238A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9"/>
          <p:cNvSpPr/>
          <p:nvPr/>
        </p:nvSpPr>
        <p:spPr>
          <a:xfrm>
            <a:off x="504000" y="-2520"/>
            <a:ext cx="9070500" cy="94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i="0" lang="en-US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How to improve hard samples? </a:t>
            </a:r>
            <a:endParaRPr b="1" i="0" sz="4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Google Shape;224;p9"/>
          <p:cNvSpPr/>
          <p:nvPr/>
        </p:nvSpPr>
        <p:spPr>
          <a:xfrm>
            <a:off x="4786680" y="1181160"/>
            <a:ext cx="4753800" cy="6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Off-the-shelf 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image enhancement may help?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p9"/>
          <p:cNvSpPr/>
          <p:nvPr/>
        </p:nvSpPr>
        <p:spPr>
          <a:xfrm>
            <a:off x="6904200" y="1868734"/>
            <a:ext cx="456126" cy="1476501"/>
          </a:xfrm>
          <a:custGeom>
            <a:rect b="b" l="l" r="r" t="t"/>
            <a:pathLst>
              <a:path extrusionOk="0" h="1525" w="1272">
                <a:moveTo>
                  <a:pt x="317" y="0"/>
                </a:moveTo>
                <a:lnTo>
                  <a:pt x="317" y="1143"/>
                </a:lnTo>
                <a:lnTo>
                  <a:pt x="0" y="1143"/>
                </a:lnTo>
                <a:lnTo>
                  <a:pt x="635" y="1524"/>
                </a:lnTo>
                <a:lnTo>
                  <a:pt x="1271" y="1143"/>
                </a:lnTo>
                <a:lnTo>
                  <a:pt x="953" y="1143"/>
                </a:lnTo>
                <a:lnTo>
                  <a:pt x="953" y="0"/>
                </a:lnTo>
                <a:lnTo>
                  <a:pt x="317" y="0"/>
                </a:lnTo>
              </a:path>
            </a:pathLst>
          </a:cu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pic>
        <p:nvPicPr>
          <p:cNvPr id="226" name="Google Shape;226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2360" y="1333568"/>
            <a:ext cx="4500000" cy="2853464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9"/>
          <p:cNvSpPr txBox="1"/>
          <p:nvPr/>
        </p:nvSpPr>
        <p:spPr>
          <a:xfrm>
            <a:off x="7121500" y="2039538"/>
            <a:ext cx="14349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Why they fail?</a:t>
            </a:r>
            <a:endParaRPr b="0" i="0" sz="1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Google Shape;228;p9"/>
          <p:cNvSpPr/>
          <p:nvPr/>
        </p:nvSpPr>
        <p:spPr>
          <a:xfrm>
            <a:off x="5028025" y="3428575"/>
            <a:ext cx="4260300" cy="14766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Human Visual Perception </a:t>
            </a:r>
            <a:endParaRPr b="1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b="1" i="0" lang="en-US" sz="2900" u="none" cap="none" strike="noStrike">
                <a:solidFill>
                  <a:srgbClr val="C9211E"/>
                </a:solidFill>
                <a:latin typeface="Arial"/>
                <a:ea typeface="Arial"/>
                <a:cs typeface="Arial"/>
                <a:sym typeface="Arial"/>
              </a:rPr>
              <a:t>≠ </a:t>
            </a:r>
            <a:endParaRPr b="1" i="0" sz="2900" u="none" cap="none" strike="noStrike">
              <a:solidFill>
                <a:srgbClr val="C9211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Downstream DNNs Accuracy</a:t>
            </a:r>
            <a:endParaRPr b="1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0"/>
          <p:cNvSpPr/>
          <p:nvPr/>
        </p:nvSpPr>
        <p:spPr>
          <a:xfrm>
            <a:off x="-8225" y="-10989"/>
            <a:ext cx="10095000" cy="991800"/>
          </a:xfrm>
          <a:prstGeom prst="rect">
            <a:avLst/>
          </a:prstGeom>
          <a:solidFill>
            <a:srgbClr val="61238A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p10"/>
          <p:cNvSpPr/>
          <p:nvPr/>
        </p:nvSpPr>
        <p:spPr>
          <a:xfrm>
            <a:off x="504000" y="-2520"/>
            <a:ext cx="9070500" cy="94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i="0" lang="en-US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Key takeaways </a:t>
            </a:r>
            <a:endParaRPr b="1" i="0" sz="4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p10"/>
          <p:cNvSpPr/>
          <p:nvPr/>
        </p:nvSpPr>
        <p:spPr>
          <a:xfrm>
            <a:off x="363500" y="1374475"/>
            <a:ext cx="9354000" cy="822000"/>
          </a:xfrm>
          <a:prstGeom prst="rect">
            <a:avLst/>
          </a:prstGeom>
          <a:solidFill>
            <a:srgbClr val="FFDBB6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Idle computing resources are </a:t>
            </a:r>
            <a:r>
              <a:rPr b="1" i="0" lang="en-US" sz="2000" u="none" cap="none" strike="noStrike">
                <a:solidFill>
                  <a:srgbClr val="C9211E"/>
                </a:solidFill>
                <a:latin typeface="Arial"/>
                <a:ea typeface="Arial"/>
                <a:cs typeface="Arial"/>
                <a:sym typeface="Arial"/>
              </a:rPr>
              <a:t>common</a:t>
            </a: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but highly </a:t>
            </a:r>
            <a:r>
              <a:rPr b="1" i="0" lang="en-US" sz="2000" u="none" cap="none" strike="noStrike">
                <a:solidFill>
                  <a:srgbClr val="C9211E"/>
                </a:solidFill>
                <a:latin typeface="Arial"/>
                <a:ea typeface="Arial"/>
                <a:cs typeface="Arial"/>
                <a:sym typeface="Arial"/>
              </a:rPr>
              <a:t>dynamic</a:t>
            </a: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b="1" i="0" lang="en-US" sz="2000" u="none" cap="none" strike="noStrike">
                <a:solidFill>
                  <a:srgbClr val="C9211E"/>
                </a:solidFill>
                <a:latin typeface="Arial"/>
                <a:ea typeface="Arial"/>
                <a:cs typeface="Arial"/>
                <a:sym typeface="Arial"/>
              </a:rPr>
              <a:t>fragmented</a:t>
            </a: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1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p10"/>
          <p:cNvSpPr/>
          <p:nvPr/>
        </p:nvSpPr>
        <p:spPr>
          <a:xfrm>
            <a:off x="363500" y="2471750"/>
            <a:ext cx="9354000" cy="822000"/>
          </a:xfrm>
          <a:prstGeom prst="rect">
            <a:avLst/>
          </a:prstGeom>
          <a:solidFill>
            <a:srgbClr val="FFDBB6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</a:t>
            </a:r>
            <a:r>
              <a:rPr b="1" i="0" lang="en-US" sz="2000" u="none" cap="none" strike="noStrike">
                <a:solidFill>
                  <a:srgbClr val="C9211E"/>
                </a:solidFill>
                <a:latin typeface="Arial"/>
                <a:ea typeface="Arial"/>
                <a:cs typeface="Arial"/>
                <a:sym typeface="Arial"/>
              </a:rPr>
              <a:t>small</a:t>
            </a: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portion of </a:t>
            </a:r>
            <a:r>
              <a:rPr b="1" i="0" lang="en-US" sz="2000" u="none" cap="none" strike="noStrike">
                <a:solidFill>
                  <a:srgbClr val="C9211E"/>
                </a:solidFill>
                <a:latin typeface="Arial"/>
                <a:ea typeface="Arial"/>
                <a:cs typeface="Arial"/>
                <a:sym typeface="Arial"/>
              </a:rPr>
              <a:t>hard</a:t>
            </a: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frames lead to a bad overall accuracy.</a:t>
            </a:r>
            <a:endParaRPr b="1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p10"/>
          <p:cNvSpPr/>
          <p:nvPr/>
        </p:nvSpPr>
        <p:spPr>
          <a:xfrm>
            <a:off x="363500" y="3569150"/>
            <a:ext cx="9354000" cy="945300"/>
          </a:xfrm>
          <a:prstGeom prst="rect">
            <a:avLst/>
          </a:prstGeom>
          <a:solidFill>
            <a:srgbClr val="FFDBB6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Running off-the-shelf opportunistic enhancement methods is </a:t>
            </a:r>
            <a:r>
              <a:rPr b="1" i="0" lang="en-US" sz="2000" u="none" cap="none" strike="noStrike">
                <a:solidFill>
                  <a:srgbClr val="C9211E"/>
                </a:solidFill>
                <a:latin typeface="Arial"/>
                <a:ea typeface="Arial"/>
                <a:cs typeface="Arial"/>
                <a:sym typeface="Arial"/>
              </a:rPr>
              <a:t>inappropriate</a:t>
            </a: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1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2022-10-16T06:19:21Z</dcterms:created>
</cp:coreProperties>
</file>